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94" r:id="rId2"/>
    <p:sldId id="293" r:id="rId3"/>
    <p:sldId id="257" r:id="rId4"/>
    <p:sldId id="258" r:id="rId5"/>
    <p:sldId id="259" r:id="rId6"/>
    <p:sldId id="260" r:id="rId7"/>
    <p:sldId id="264" r:id="rId8"/>
    <p:sldId id="273" r:id="rId9"/>
    <p:sldId id="274" r:id="rId10"/>
    <p:sldId id="282" r:id="rId11"/>
    <p:sldId id="283" r:id="rId12"/>
    <p:sldId id="285" r:id="rId13"/>
    <p:sldId id="286" r:id="rId14"/>
    <p:sldId id="288" r:id="rId15"/>
    <p:sldId id="262" r:id="rId16"/>
    <p:sldId id="270" r:id="rId17"/>
    <p:sldId id="271" r:id="rId18"/>
    <p:sldId id="272" r:id="rId19"/>
    <p:sldId id="275" r:id="rId20"/>
    <p:sldId id="276" r:id="rId21"/>
    <p:sldId id="277" r:id="rId22"/>
    <p:sldId id="279" r:id="rId23"/>
    <p:sldId id="280" r:id="rId24"/>
    <p:sldId id="281" r:id="rId25"/>
    <p:sldId id="278" r:id="rId26"/>
    <p:sldId id="295" r:id="rId27"/>
    <p:sldId id="289" r:id="rId28"/>
    <p:sldId id="292" r:id="rId29"/>
    <p:sldId id="265" r:id="rId30"/>
    <p:sldId id="287" r:id="rId31"/>
    <p:sldId id="291" r:id="rId32"/>
    <p:sldId id="266" r:id="rId33"/>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Poppins" panose="00000500000000000000" pitchFamily="2" charset="0"/>
      <p:regular r:id="rId39"/>
      <p:bold r:id="rId40"/>
      <p:italic r:id="rId41"/>
      <p:boldItalic r:id="rId42"/>
    </p:embeddedFont>
    <p:embeddedFont>
      <p:font typeface="Poppins Bold" panose="00000800000000000000" charset="0"/>
      <p:regular r:id="rId43"/>
    </p:embeddedFont>
    <p:embeddedFont>
      <p:font typeface="Poppins Heavy" panose="020B0604020202020204" charset="0"/>
      <p:regular r:id="rId44"/>
    </p:embeddedFont>
    <p:embeddedFont>
      <p:font typeface="Poppins Medium" panose="00000600000000000000" pitchFamily="2" charset="0"/>
      <p:regular r:id="rId45"/>
      <p:italic r:id="rId46"/>
    </p:embeddedFont>
    <p:embeddedFont>
      <p:font typeface="Poppins Semi-Bold" panose="020B0604020202020204" charset="0"/>
      <p:regular r:id="rId47"/>
    </p:embeddedFont>
    <p:embeddedFont>
      <p:font typeface="Poppins Ultra-Bold" panose="020B0604020202020204" charset="0"/>
      <p:regular r:id="rId48"/>
    </p:embeddedFont>
    <p:embeddedFont>
      <p:font typeface="Quattrocento Sans" panose="020B0502050000020003" pitchFamily="34"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F81BD"/>
    <a:srgbClr val="1E60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22" autoAdjust="0"/>
  </p:normalViewPr>
  <p:slideViewPr>
    <p:cSldViewPr>
      <p:cViewPr varScale="1">
        <p:scale>
          <a:sx n="70" d="100"/>
          <a:sy n="70" d="100"/>
        </p:scale>
        <p:origin x="27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D4FFD-7249-47D3-85BE-D27CD9206B4E}"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52B09-9EB3-4C4F-9D51-2BF9F5D2AFC9}" type="slidenum">
              <a:rPr lang="en-US" smtClean="0"/>
              <a:t>‹#›</a:t>
            </a:fld>
            <a:endParaRPr lang="en-US"/>
          </a:p>
        </p:txBody>
      </p:sp>
    </p:spTree>
    <p:extLst>
      <p:ext uri="{BB962C8B-B14F-4D97-AF65-F5344CB8AC3E}">
        <p14:creationId xmlns:p14="http://schemas.microsoft.com/office/powerpoint/2010/main" val="329088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552B09-9EB3-4C4F-9D51-2BF9F5D2AFC9}" type="slidenum">
              <a:rPr lang="en-US" smtClean="0"/>
              <a:t>18</a:t>
            </a:fld>
            <a:endParaRPr lang="en-US"/>
          </a:p>
        </p:txBody>
      </p:sp>
    </p:spTree>
    <p:extLst>
      <p:ext uri="{BB962C8B-B14F-4D97-AF65-F5344CB8AC3E}">
        <p14:creationId xmlns:p14="http://schemas.microsoft.com/office/powerpoint/2010/main" val="2192818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visme.co/blog/gestalt-design-principle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hyperlink" Target="https://docs.microsoft.com/en-us/learn/paths/data-analytics-microsoft/" TargetMode="External"/><Relationship Id="rId18" Type="http://schemas.openxmlformats.org/officeDocument/2006/relationships/hyperlink" Target="https://coolors.co/" TargetMode="External"/><Relationship Id="rId3" Type="http://schemas.openxmlformats.org/officeDocument/2006/relationships/image" Target="../media/image72.svg"/><Relationship Id="rId7" Type="http://schemas.openxmlformats.org/officeDocument/2006/relationships/image" Target="../media/image76.svg"/><Relationship Id="rId12" Type="http://schemas.openxmlformats.org/officeDocument/2006/relationships/hyperlink" Target="https://docs.microsoft.com/en-us/power-bi/" TargetMode="External"/><Relationship Id="rId17" Type="http://schemas.openxmlformats.org/officeDocument/2006/relationships/hyperlink" Target="http://www.colormatters.com/" TargetMode="External"/><Relationship Id="rId2" Type="http://schemas.openxmlformats.org/officeDocument/2006/relationships/image" Target="../media/image71.png"/><Relationship Id="rId16" Type="http://schemas.openxmlformats.org/officeDocument/2006/relationships/hyperlink" Target="http://en.wikipedia.org/wiki/Gestalt_psychology" TargetMode="External"/><Relationship Id="rId20" Type="http://schemas.openxmlformats.org/officeDocument/2006/relationships/hyperlink" Target="https://datavizcatalogue.com/search.html" TargetMode="External"/><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hyperlink" Target="https://www.sqlbi.com/" TargetMode="External"/><Relationship Id="rId5" Type="http://schemas.openxmlformats.org/officeDocument/2006/relationships/image" Target="../media/image74.svg"/><Relationship Id="rId15" Type="http://schemas.openxmlformats.org/officeDocument/2006/relationships/hyperlink" Target="https://www.youtube.com/watch?v=7ciFtfi-kQs&amp;t=5s" TargetMode="External"/><Relationship Id="rId10" Type="http://schemas.openxmlformats.org/officeDocument/2006/relationships/hyperlink" Target="https://www.youtube.com/@GuyInACube" TargetMode="External"/><Relationship Id="rId19" Type="http://schemas.openxmlformats.org/officeDocument/2006/relationships/hyperlink" Target="http://www.color-blindness.com/coblis-color-blindness-simulator/" TargetMode="External"/><Relationship Id="rId4" Type="http://schemas.openxmlformats.org/officeDocument/2006/relationships/image" Target="../media/image73.png"/><Relationship Id="rId9" Type="http://schemas.openxmlformats.org/officeDocument/2006/relationships/hyperlink" Target="https://guyinacube.com/" TargetMode="External"/><Relationship Id="rId14" Type="http://schemas.openxmlformats.org/officeDocument/2006/relationships/hyperlink" Target="https://community.powerbi.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hyperlink" Target="https://www.youtube.com/watch?v=yYr_SlG8bpw&amp;list=PLv2BtOtLblH1IJqcqSuMTyvEi7W-laWti&amp;index=4" TargetMode="External"/><Relationship Id="rId3" Type="http://schemas.openxmlformats.org/officeDocument/2006/relationships/image" Target="../media/image72.svg"/><Relationship Id="rId7" Type="http://schemas.openxmlformats.org/officeDocument/2006/relationships/image" Target="../media/image76.svg"/><Relationship Id="rId12" Type="http://schemas.openxmlformats.org/officeDocument/2006/relationships/hyperlink" Target="https://www.youtube.com/watch?v=r46kUh40SN8&amp;list=PLv2BtOtLblH1IJqcqSuMTyvEi7W-laWti&amp;index=3" TargetMode="External"/><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hyperlink" Target="https://www.youtube.com/watch?v=xCMqWEvSkAs&amp;list=PLv2BtOtLblH1IJqcqSuMTyvEi7W-laWti" TargetMode="External"/><Relationship Id="rId5" Type="http://schemas.openxmlformats.org/officeDocument/2006/relationships/image" Target="../media/image74.svg"/><Relationship Id="rId15" Type="http://schemas.openxmlformats.org/officeDocument/2006/relationships/hyperlink" Target="https://www.youtube.com/watch?v=_Afcj8mT5_Q&amp;list=PLv2BtOtLblH1IJqcqSuMTyvEi7W-laWti&amp;index=8" TargetMode="External"/><Relationship Id="rId10" Type="http://schemas.openxmlformats.org/officeDocument/2006/relationships/hyperlink" Target="https://www.youtube.com/watch?v=W7Ab1PIAwGk" TargetMode="External"/><Relationship Id="rId4" Type="http://schemas.openxmlformats.org/officeDocument/2006/relationships/image" Target="../media/image73.png"/><Relationship Id="rId9" Type="http://schemas.openxmlformats.org/officeDocument/2006/relationships/hyperlink" Target="https://www.youtube.com/watch?v=B_bAKrXAUh0&amp;list=PLv2BtOtLblH13vCbf99BptWWk-EWx7QQG&amp;index=2" TargetMode="External"/><Relationship Id="rId14" Type="http://schemas.openxmlformats.org/officeDocument/2006/relationships/hyperlink" Target="https://www.youtube.com/watch?v=hEAtbGrlKhY&amp;list=PLv2BtOtLblH1IJqcqSuMTyvEi7W-laWti&amp;index=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www.kaggle.com/datasets/jonbown/christmas-movies?resource=download"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hyperlink" Target="https://www.cio.com/article/2439504/business-intelligence-definition-and-solutions.html" TargetMode="External"/><Relationship Id="rId4" Type="http://schemas.openxmlformats.org/officeDocument/2006/relationships/image" Target="../media/image34.png"/><Relationship Id="rId9"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community.powerbi.com/t5/Data-Stories-Gallery/bd-p/DataStoriesGallery" TargetMode="External"/><Relationship Id="rId1" Type="http://schemas.openxmlformats.org/officeDocument/2006/relationships/slideLayout" Target="../slideLayouts/slideLayout7.xml"/><Relationship Id="rId6" Type="http://schemas.openxmlformats.org/officeDocument/2006/relationships/hyperlink" Target="https://community.fabric.microsoft.com/t5/Microsoft-Power-BI-Community/ct-p/powerbi"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8888" y="1757486"/>
            <a:ext cx="6817181" cy="6817181"/>
            <a:chOff x="0" y="0"/>
            <a:chExt cx="837653" cy="837653"/>
          </a:xfrm>
        </p:grpSpPr>
        <p:sp>
          <p:nvSpPr>
            <p:cNvPr id="3" name="Freeform 3"/>
            <p:cNvSpPr/>
            <p:nvPr/>
          </p:nvSpPr>
          <p:spPr>
            <a:xfrm>
              <a:off x="0" y="0"/>
              <a:ext cx="837653" cy="837653"/>
            </a:xfrm>
            <a:custGeom>
              <a:avLst/>
              <a:gdLst/>
              <a:ahLst/>
              <a:cxnLst/>
              <a:rect l="l" t="t" r="r" b="b"/>
              <a:pathLst>
                <a:path w="837653" h="837653">
                  <a:moveTo>
                    <a:pt x="418826" y="0"/>
                  </a:moveTo>
                  <a:cubicBezTo>
                    <a:pt x="187515" y="0"/>
                    <a:pt x="0" y="187515"/>
                    <a:pt x="0" y="418826"/>
                  </a:cubicBezTo>
                  <a:cubicBezTo>
                    <a:pt x="0" y="650138"/>
                    <a:pt x="187515" y="837653"/>
                    <a:pt x="418826" y="837653"/>
                  </a:cubicBezTo>
                  <a:cubicBezTo>
                    <a:pt x="650138" y="837653"/>
                    <a:pt x="837653" y="650138"/>
                    <a:pt x="837653" y="418826"/>
                  </a:cubicBezTo>
                  <a:cubicBezTo>
                    <a:pt x="837653" y="187515"/>
                    <a:pt x="650138" y="0"/>
                    <a:pt x="418826" y="0"/>
                  </a:cubicBezTo>
                  <a:close/>
                </a:path>
              </a:pathLst>
            </a:custGeom>
            <a:solidFill>
              <a:srgbClr val="F5AF19"/>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287279" y="2055878"/>
            <a:ext cx="6220398" cy="6220398"/>
          </a:xfrm>
          <a:custGeom>
            <a:avLst/>
            <a:gdLst/>
            <a:ahLst/>
            <a:cxnLst/>
            <a:rect l="l" t="t" r="r" b="b"/>
            <a:pathLst>
              <a:path w="6220398" h="6220398">
                <a:moveTo>
                  <a:pt x="0" y="0"/>
                </a:moveTo>
                <a:lnTo>
                  <a:pt x="6220398" y="0"/>
                </a:lnTo>
                <a:lnTo>
                  <a:pt x="6220398" y="6220397"/>
                </a:lnTo>
                <a:lnTo>
                  <a:pt x="0" y="6220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62087" y="2138378"/>
            <a:ext cx="6055396" cy="6055396"/>
          </a:xfrm>
          <a:custGeom>
            <a:avLst/>
            <a:gdLst/>
            <a:ahLst/>
            <a:cxnLst/>
            <a:rect l="l" t="t" r="r" b="b"/>
            <a:pathLst>
              <a:path w="6055396" h="6055396">
                <a:moveTo>
                  <a:pt x="0" y="0"/>
                </a:moveTo>
                <a:lnTo>
                  <a:pt x="6055397" y="0"/>
                </a:lnTo>
                <a:lnTo>
                  <a:pt x="6055397" y="6055397"/>
                </a:lnTo>
                <a:lnTo>
                  <a:pt x="0" y="6055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519823" y="2399664"/>
            <a:ext cx="5805876" cy="5532824"/>
            <a:chOff x="0" y="0"/>
            <a:chExt cx="852913" cy="812800"/>
          </a:xfrm>
        </p:grpSpPr>
        <p:sp>
          <p:nvSpPr>
            <p:cNvPr id="8" name="Freeform 8"/>
            <p:cNvSpPr/>
            <p:nvPr/>
          </p:nvSpPr>
          <p:spPr>
            <a:xfrm>
              <a:off x="0" y="0"/>
              <a:ext cx="852913" cy="812800"/>
            </a:xfrm>
            <a:custGeom>
              <a:avLst/>
              <a:gdLst/>
              <a:ahLst/>
              <a:cxnLst/>
              <a:rect l="l" t="t" r="r" b="b"/>
              <a:pathLst>
                <a:path w="852913" h="812800">
                  <a:moveTo>
                    <a:pt x="426456" y="0"/>
                  </a:moveTo>
                  <a:cubicBezTo>
                    <a:pt x="190931" y="0"/>
                    <a:pt x="0" y="181951"/>
                    <a:pt x="0" y="406400"/>
                  </a:cubicBezTo>
                  <a:cubicBezTo>
                    <a:pt x="0" y="630849"/>
                    <a:pt x="190931" y="812800"/>
                    <a:pt x="426456" y="812800"/>
                  </a:cubicBezTo>
                  <a:cubicBezTo>
                    <a:pt x="661982" y="812800"/>
                    <a:pt x="852913" y="630849"/>
                    <a:pt x="852913" y="406400"/>
                  </a:cubicBezTo>
                  <a:cubicBezTo>
                    <a:pt x="852913" y="181951"/>
                    <a:pt x="661982" y="0"/>
                    <a:pt x="426456" y="0"/>
                  </a:cubicBezTo>
                  <a:close/>
                </a:path>
              </a:pathLst>
            </a:custGeom>
            <a:solidFill>
              <a:srgbClr val="FFBC0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a:grpSpLocks noChangeAspect="1"/>
          </p:cNvGrpSpPr>
          <p:nvPr/>
        </p:nvGrpSpPr>
        <p:grpSpPr>
          <a:xfrm>
            <a:off x="1823139" y="2591748"/>
            <a:ext cx="5148678" cy="514865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sp>
        <p:nvSpPr>
          <p:cNvPr id="12" name="Freeform 12"/>
          <p:cNvSpPr/>
          <p:nvPr/>
        </p:nvSpPr>
        <p:spPr>
          <a:xfrm rot="-10800000">
            <a:off x="4397478" y="750863"/>
            <a:ext cx="4392637" cy="8785274"/>
          </a:xfrm>
          <a:custGeom>
            <a:avLst/>
            <a:gdLst/>
            <a:ahLst/>
            <a:cxnLst/>
            <a:rect l="l" t="t" r="r" b="b"/>
            <a:pathLst>
              <a:path w="4392637" h="8785274">
                <a:moveTo>
                  <a:pt x="0" y="0"/>
                </a:moveTo>
                <a:lnTo>
                  <a:pt x="4392637" y="0"/>
                </a:lnTo>
                <a:lnTo>
                  <a:pt x="4392637" y="8785274"/>
                </a:lnTo>
                <a:lnTo>
                  <a:pt x="0" y="87852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5400000">
            <a:off x="-1802175" y="4393923"/>
            <a:ext cx="5103504" cy="1499154"/>
          </a:xfrm>
          <a:custGeom>
            <a:avLst/>
            <a:gdLst/>
            <a:ahLst/>
            <a:cxnLst/>
            <a:rect l="l" t="t" r="r" b="b"/>
            <a:pathLst>
              <a:path w="5103504" h="1499154">
                <a:moveTo>
                  <a:pt x="0" y="0"/>
                </a:moveTo>
                <a:lnTo>
                  <a:pt x="5103504" y="0"/>
                </a:lnTo>
                <a:lnTo>
                  <a:pt x="5103504" y="1499154"/>
                </a:lnTo>
                <a:lnTo>
                  <a:pt x="0" y="14991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303801" y="2353149"/>
            <a:ext cx="432044" cy="4320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7"/>
          <p:cNvGrpSpPr/>
          <p:nvPr/>
        </p:nvGrpSpPr>
        <p:grpSpPr>
          <a:xfrm>
            <a:off x="1246065" y="7456654"/>
            <a:ext cx="432044" cy="43204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0" name="Group 20"/>
          <p:cNvGrpSpPr/>
          <p:nvPr/>
        </p:nvGrpSpPr>
        <p:grpSpPr>
          <a:xfrm>
            <a:off x="103827" y="9089590"/>
            <a:ext cx="2831992" cy="283199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23"/>
          <p:cNvGrpSpPr/>
          <p:nvPr/>
        </p:nvGrpSpPr>
        <p:grpSpPr>
          <a:xfrm>
            <a:off x="1823139" y="435103"/>
            <a:ext cx="1187194" cy="11871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6"/>
          <p:cNvGrpSpPr/>
          <p:nvPr/>
        </p:nvGrpSpPr>
        <p:grpSpPr>
          <a:xfrm>
            <a:off x="7517484" y="8711283"/>
            <a:ext cx="1050577" cy="10505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9" name="Group 29"/>
          <p:cNvGrpSpPr/>
          <p:nvPr/>
        </p:nvGrpSpPr>
        <p:grpSpPr>
          <a:xfrm>
            <a:off x="8042772" y="-897152"/>
            <a:ext cx="1794303" cy="179430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31" name="TextBox 31"/>
            <p:cNvSpPr txBox="1"/>
            <p:nvPr/>
          </p:nvSpPr>
          <p:spPr>
            <a:xfrm>
              <a:off x="76200" y="19050"/>
              <a:ext cx="660400" cy="717550"/>
            </a:xfrm>
            <a:prstGeom prst="rect">
              <a:avLst/>
            </a:prstGeom>
          </p:spPr>
          <p:txBody>
            <a:bodyPr lIns="50800" tIns="50800" rIns="50800" bIns="50800" rtlCol="0" anchor="ctr"/>
            <a:lstStyle/>
            <a:p>
              <a:pPr marL="0" marR="0" lvl="0" indent="0" algn="ctr" defTabSz="914400" rtl="0" eaLnBrk="1" fontAlgn="auto" latinLnBrk="0" hangingPunct="1">
                <a:lnSpc>
                  <a:spcPts val="27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Freeform 32"/>
          <p:cNvSpPr/>
          <p:nvPr/>
        </p:nvSpPr>
        <p:spPr>
          <a:xfrm>
            <a:off x="10148493" y="5716151"/>
            <a:ext cx="9897851" cy="1115758"/>
          </a:xfrm>
          <a:custGeom>
            <a:avLst/>
            <a:gdLst/>
            <a:ahLst/>
            <a:cxnLst/>
            <a:rect l="l" t="t" r="r" b="b"/>
            <a:pathLst>
              <a:path w="9897851" h="1115758">
                <a:moveTo>
                  <a:pt x="0" y="0"/>
                </a:moveTo>
                <a:lnTo>
                  <a:pt x="9897851" y="0"/>
                </a:lnTo>
                <a:lnTo>
                  <a:pt x="9897851" y="1115757"/>
                </a:lnTo>
                <a:lnTo>
                  <a:pt x="0" y="11157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TextBox 33"/>
          <p:cNvSpPr txBox="1"/>
          <p:nvPr/>
        </p:nvSpPr>
        <p:spPr>
          <a:xfrm>
            <a:off x="9212641" y="1354430"/>
            <a:ext cx="8046659" cy="3789070"/>
          </a:xfrm>
          <a:prstGeom prst="rect">
            <a:avLst/>
          </a:prstGeom>
        </p:spPr>
        <p:txBody>
          <a:bodyPr lIns="0" tIns="0" rIns="0" bIns="0" rtlCol="0" anchor="t">
            <a:spAutoFit/>
          </a:bodyPr>
          <a:lstStyle/>
          <a:p>
            <a:pPr marL="0" marR="0" lvl="0" indent="0" algn="r" defTabSz="914400" rtl="0" eaLnBrk="1" fontAlgn="auto" latinLnBrk="0" hangingPunct="1">
              <a:lnSpc>
                <a:spcPts val="9839"/>
              </a:lnSpc>
              <a:spcBef>
                <a:spcPts val="0"/>
              </a:spcBef>
              <a:spcAft>
                <a:spcPts val="0"/>
              </a:spcAft>
              <a:buClrTx/>
              <a:buSzTx/>
              <a:buFontTx/>
              <a:buNone/>
              <a:tabLst/>
              <a:defRPr/>
            </a:pPr>
            <a:r>
              <a:rPr kumimoji="0" lang="en-US" sz="8199" b="0" i="0" u="none" strike="noStrike" kern="1200" cap="none" spc="0" normalizeH="0" baseline="0" noProof="0">
                <a:ln>
                  <a:noFill/>
                </a:ln>
                <a:solidFill>
                  <a:srgbClr val="000000"/>
                </a:solidFill>
                <a:effectLst/>
                <a:uLnTx/>
                <a:uFillTx/>
                <a:latin typeface="Poppins Bold"/>
                <a:ea typeface="+mn-ea"/>
                <a:cs typeface="+mn-cs"/>
              </a:rPr>
              <a:t>Power BI</a:t>
            </a:r>
          </a:p>
          <a:p>
            <a:pPr marL="0" marR="0" lvl="0" indent="0" algn="r" defTabSz="914400" rtl="0" eaLnBrk="1" fontAlgn="auto" latinLnBrk="0" hangingPunct="1">
              <a:lnSpc>
                <a:spcPts val="9839"/>
              </a:lnSpc>
              <a:spcBef>
                <a:spcPts val="0"/>
              </a:spcBef>
              <a:spcAft>
                <a:spcPts val="0"/>
              </a:spcAft>
              <a:buClrTx/>
              <a:buSzTx/>
              <a:buFontTx/>
              <a:buNone/>
              <a:tabLst/>
              <a:defRPr/>
            </a:pPr>
            <a:r>
              <a:rPr kumimoji="0" lang="en-US" sz="8199" b="0" i="0" u="none" strike="noStrike" kern="1200" cap="none" spc="0" normalizeH="0" baseline="0" noProof="0">
                <a:ln>
                  <a:noFill/>
                </a:ln>
                <a:solidFill>
                  <a:srgbClr val="000000"/>
                </a:solidFill>
                <a:effectLst/>
                <a:uLnTx/>
                <a:uFillTx/>
                <a:latin typeface="Poppins Bold"/>
                <a:ea typeface="+mn-ea"/>
                <a:cs typeface="+mn-cs"/>
              </a:rPr>
              <a:t>Dashboards and Reports</a:t>
            </a:r>
          </a:p>
        </p:txBody>
      </p:sp>
      <p:sp>
        <p:nvSpPr>
          <p:cNvPr id="34" name="TextBox 34"/>
          <p:cNvSpPr txBox="1"/>
          <p:nvPr/>
        </p:nvSpPr>
        <p:spPr>
          <a:xfrm>
            <a:off x="10603107" y="5948360"/>
            <a:ext cx="6606872" cy="529569"/>
          </a:xfrm>
          <a:prstGeom prst="rect">
            <a:avLst/>
          </a:prstGeom>
        </p:spPr>
        <p:txBody>
          <a:bodyPr lIns="0" tIns="0" rIns="0" bIns="0" rtlCol="0" anchor="t">
            <a:spAutoFit/>
          </a:bodyPr>
          <a:lstStyle/>
          <a:p>
            <a:pPr marL="0" marR="0" lvl="0" indent="0" algn="r" defTabSz="914400" rtl="0" eaLnBrk="1" fontAlgn="auto" latinLnBrk="0" hangingPunct="1">
              <a:lnSpc>
                <a:spcPts val="4199"/>
              </a:lnSpc>
              <a:spcBef>
                <a:spcPts val="0"/>
              </a:spcBef>
              <a:spcAft>
                <a:spcPts val="0"/>
              </a:spcAft>
              <a:buClrTx/>
              <a:buSzTx/>
              <a:buFontTx/>
              <a:buNone/>
              <a:tabLst/>
              <a:defRPr/>
            </a:pPr>
            <a:r>
              <a:rPr kumimoji="0" lang="en-US" sz="3499" b="0" i="0" u="none" strike="noStrike" kern="1200" cap="none" spc="0" normalizeH="0" baseline="0" noProof="0" dirty="0">
                <a:ln>
                  <a:noFill/>
                </a:ln>
                <a:solidFill>
                  <a:srgbClr val="FFFFFF"/>
                </a:solidFill>
                <a:effectLst/>
                <a:uLnTx/>
                <a:uFillTx/>
                <a:latin typeface="Poppins Semi-Bold"/>
                <a:ea typeface="+mn-ea"/>
                <a:cs typeface="+mn-cs"/>
              </a:rPr>
              <a:t>Nashville Software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9295" y="800100"/>
            <a:ext cx="12649409" cy="3467100"/>
          </a:xfrm>
          <a:prstGeom prst="rect">
            <a:avLst/>
          </a:prstGeom>
        </p:spPr>
        <p:txBody>
          <a:bodyPr lIns="0" tIns="0" rIns="0" bIns="0" rtlCol="0" anchor="t">
            <a:spAutoFit/>
          </a:bodyPr>
          <a:lstStyle/>
          <a:p>
            <a:pPr algn="ctr">
              <a:lnSpc>
                <a:spcPts val="8988"/>
              </a:lnSpc>
            </a:pPr>
            <a:r>
              <a:rPr lang="en-US" sz="7490" dirty="0">
                <a:solidFill>
                  <a:srgbClr val="D6801C"/>
                </a:solidFill>
                <a:latin typeface="Poppins Ultra-Bold"/>
              </a:rPr>
              <a:t>Gestalt - 6 Principles of Visual Perception</a:t>
            </a:r>
          </a:p>
          <a:p>
            <a:pPr algn="ctr">
              <a:lnSpc>
                <a:spcPts val="8988"/>
              </a:lnSpc>
            </a:pPr>
            <a:endParaRPr lang="en-US" sz="7490" dirty="0">
              <a:solidFill>
                <a:srgbClr val="D6801C"/>
              </a:solidFill>
              <a:latin typeface="Poppins Ultra-Bold"/>
            </a:endParaRPr>
          </a:p>
        </p:txBody>
      </p:sp>
      <p:sp>
        <p:nvSpPr>
          <p:cNvPr id="4" name="TextBox 3">
            <a:extLst>
              <a:ext uri="{FF2B5EF4-FFF2-40B4-BE49-F238E27FC236}">
                <a16:creationId xmlns:a16="http://schemas.microsoft.com/office/drawing/2014/main" id="{3B7A35E2-9430-C245-057E-E5072850D380}"/>
              </a:ext>
            </a:extLst>
          </p:cNvPr>
          <p:cNvSpPr txBox="1"/>
          <p:nvPr/>
        </p:nvSpPr>
        <p:spPr>
          <a:xfrm>
            <a:off x="4343400" y="3162300"/>
            <a:ext cx="9982200" cy="400110"/>
          </a:xfrm>
          <a:prstGeom prst="rect">
            <a:avLst/>
          </a:prstGeom>
          <a:noFill/>
        </p:spPr>
        <p:txBody>
          <a:bodyPr wrap="square">
            <a:spAutoFit/>
          </a:bodyPr>
          <a:lstStyle/>
          <a:p>
            <a:r>
              <a:rPr lang="en-US" sz="2000" dirty="0">
                <a:hlinkClick r:id="rId2"/>
              </a:rPr>
              <a:t>How to Apply Gestalt Design Principles to Your Visual Content for Maximum Impact (visme.co)</a:t>
            </a:r>
            <a:endParaRPr lang="en-US" sz="2000" dirty="0">
              <a:latin typeface="Poppins" panose="00000500000000000000" pitchFamily="2" charset="0"/>
              <a:cs typeface="Poppins" panose="00000500000000000000" pitchFamily="2" charset="0"/>
            </a:endParaRPr>
          </a:p>
        </p:txBody>
      </p:sp>
      <p:pic>
        <p:nvPicPr>
          <p:cNvPr id="7172" name="Picture 4" descr="Gestalt Laws of Perceptual Organization">
            <a:extLst>
              <a:ext uri="{FF2B5EF4-FFF2-40B4-BE49-F238E27FC236}">
                <a16:creationId xmlns:a16="http://schemas.microsoft.com/office/drawing/2014/main" id="{6321E26B-C442-F798-CCFF-D50D185DA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859541"/>
            <a:ext cx="8595148" cy="573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150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9295" y="800100"/>
            <a:ext cx="12649409" cy="2288703"/>
          </a:xfrm>
          <a:prstGeom prst="rect">
            <a:avLst/>
          </a:prstGeom>
        </p:spPr>
        <p:txBody>
          <a:bodyPr lIns="0" tIns="0" rIns="0" bIns="0" rtlCol="0" anchor="t">
            <a:spAutoFit/>
          </a:bodyPr>
          <a:lstStyle/>
          <a:p>
            <a:pPr algn="ctr">
              <a:lnSpc>
                <a:spcPts val="8988"/>
              </a:lnSpc>
            </a:pPr>
            <a:r>
              <a:rPr lang="en-US" sz="7490" dirty="0">
                <a:solidFill>
                  <a:srgbClr val="D6801C"/>
                </a:solidFill>
                <a:latin typeface="Poppins Ultra-Bold"/>
              </a:rPr>
              <a:t>Similarity</a:t>
            </a:r>
          </a:p>
          <a:p>
            <a:pPr algn="ctr">
              <a:lnSpc>
                <a:spcPts val="8988"/>
              </a:lnSpc>
            </a:pPr>
            <a:endParaRPr lang="en-US" sz="7490" dirty="0">
              <a:solidFill>
                <a:srgbClr val="D6801C"/>
              </a:solidFill>
              <a:latin typeface="Poppins Ultra-Bold"/>
            </a:endParaRPr>
          </a:p>
        </p:txBody>
      </p:sp>
      <p:pic>
        <p:nvPicPr>
          <p:cNvPr id="12" name="Picture 11">
            <a:extLst>
              <a:ext uri="{FF2B5EF4-FFF2-40B4-BE49-F238E27FC236}">
                <a16:creationId xmlns:a16="http://schemas.microsoft.com/office/drawing/2014/main" id="{3CE9235E-AED1-0315-8CBE-3A9100D17A2B}"/>
              </a:ext>
            </a:extLst>
          </p:cNvPr>
          <p:cNvPicPr>
            <a:picLocks noChangeAspect="1"/>
          </p:cNvPicPr>
          <p:nvPr/>
        </p:nvPicPr>
        <p:blipFill>
          <a:blip r:embed="rId2"/>
          <a:stretch>
            <a:fillRect/>
          </a:stretch>
        </p:blipFill>
        <p:spPr>
          <a:xfrm>
            <a:off x="2660675" y="3088803"/>
            <a:ext cx="12966647" cy="4872038"/>
          </a:xfrm>
          <a:prstGeom prst="rect">
            <a:avLst/>
          </a:prstGeom>
        </p:spPr>
      </p:pic>
    </p:spTree>
    <p:extLst>
      <p:ext uri="{BB962C8B-B14F-4D97-AF65-F5344CB8AC3E}">
        <p14:creationId xmlns:p14="http://schemas.microsoft.com/office/powerpoint/2010/main" val="330554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9295" y="800100"/>
            <a:ext cx="12649409" cy="2288703"/>
          </a:xfrm>
          <a:prstGeom prst="rect">
            <a:avLst/>
          </a:prstGeom>
        </p:spPr>
        <p:txBody>
          <a:bodyPr lIns="0" tIns="0" rIns="0" bIns="0" rtlCol="0" anchor="t">
            <a:spAutoFit/>
          </a:bodyPr>
          <a:lstStyle/>
          <a:p>
            <a:pPr algn="ctr">
              <a:lnSpc>
                <a:spcPts val="8988"/>
              </a:lnSpc>
            </a:pPr>
            <a:r>
              <a:rPr lang="en-US" sz="7490" dirty="0">
                <a:solidFill>
                  <a:srgbClr val="D6801C"/>
                </a:solidFill>
                <a:latin typeface="Poppins Ultra-Bold"/>
              </a:rPr>
              <a:t>Proximity</a:t>
            </a:r>
          </a:p>
          <a:p>
            <a:pPr algn="ctr">
              <a:lnSpc>
                <a:spcPts val="8988"/>
              </a:lnSpc>
            </a:pPr>
            <a:endParaRPr lang="en-US" sz="7490" dirty="0">
              <a:solidFill>
                <a:srgbClr val="D6801C"/>
              </a:solidFill>
              <a:latin typeface="Poppins Ultra-Bold"/>
            </a:endParaRPr>
          </a:p>
        </p:txBody>
      </p:sp>
      <p:pic>
        <p:nvPicPr>
          <p:cNvPr id="6" name="Picture 5">
            <a:extLst>
              <a:ext uri="{FF2B5EF4-FFF2-40B4-BE49-F238E27FC236}">
                <a16:creationId xmlns:a16="http://schemas.microsoft.com/office/drawing/2014/main" id="{8E88E436-1E4B-E53B-525A-5B662E965F0E}"/>
              </a:ext>
            </a:extLst>
          </p:cNvPr>
          <p:cNvPicPr>
            <a:picLocks noChangeAspect="1"/>
          </p:cNvPicPr>
          <p:nvPr/>
        </p:nvPicPr>
        <p:blipFill>
          <a:blip r:embed="rId2"/>
          <a:stretch>
            <a:fillRect/>
          </a:stretch>
        </p:blipFill>
        <p:spPr>
          <a:xfrm>
            <a:off x="1184258" y="3719512"/>
            <a:ext cx="7502543" cy="4531839"/>
          </a:xfrm>
          <a:prstGeom prst="rect">
            <a:avLst/>
          </a:prstGeom>
        </p:spPr>
      </p:pic>
      <p:pic>
        <p:nvPicPr>
          <p:cNvPr id="8" name="Picture 7">
            <a:extLst>
              <a:ext uri="{FF2B5EF4-FFF2-40B4-BE49-F238E27FC236}">
                <a16:creationId xmlns:a16="http://schemas.microsoft.com/office/drawing/2014/main" id="{7E6CFDD0-ECB7-9FD4-81E1-98E8250ED9C8}"/>
              </a:ext>
            </a:extLst>
          </p:cNvPr>
          <p:cNvPicPr>
            <a:picLocks noChangeAspect="1"/>
          </p:cNvPicPr>
          <p:nvPr/>
        </p:nvPicPr>
        <p:blipFill>
          <a:blip r:embed="rId3"/>
          <a:stretch>
            <a:fillRect/>
          </a:stretch>
        </p:blipFill>
        <p:spPr>
          <a:xfrm>
            <a:off x="9601200" y="3641250"/>
            <a:ext cx="7447086" cy="4610101"/>
          </a:xfrm>
          <a:prstGeom prst="rect">
            <a:avLst/>
          </a:prstGeom>
        </p:spPr>
      </p:pic>
    </p:spTree>
    <p:extLst>
      <p:ext uri="{BB962C8B-B14F-4D97-AF65-F5344CB8AC3E}">
        <p14:creationId xmlns:p14="http://schemas.microsoft.com/office/powerpoint/2010/main" val="11707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9295" y="800100"/>
            <a:ext cx="12649409" cy="2288703"/>
          </a:xfrm>
          <a:prstGeom prst="rect">
            <a:avLst/>
          </a:prstGeom>
        </p:spPr>
        <p:txBody>
          <a:bodyPr lIns="0" tIns="0" rIns="0" bIns="0" rtlCol="0" anchor="t">
            <a:spAutoFit/>
          </a:bodyPr>
          <a:lstStyle/>
          <a:p>
            <a:pPr algn="ctr">
              <a:lnSpc>
                <a:spcPts val="8988"/>
              </a:lnSpc>
            </a:pPr>
            <a:r>
              <a:rPr lang="en-US" sz="7490" dirty="0">
                <a:solidFill>
                  <a:srgbClr val="D6801C"/>
                </a:solidFill>
                <a:latin typeface="Poppins Ultra-Bold"/>
              </a:rPr>
              <a:t>Continuity</a:t>
            </a:r>
          </a:p>
          <a:p>
            <a:pPr algn="ctr">
              <a:lnSpc>
                <a:spcPts val="8988"/>
              </a:lnSpc>
            </a:pPr>
            <a:endParaRPr lang="en-US" sz="7490" dirty="0">
              <a:solidFill>
                <a:srgbClr val="D6801C"/>
              </a:solidFill>
              <a:latin typeface="Poppins Ultra-Bold"/>
            </a:endParaRPr>
          </a:p>
        </p:txBody>
      </p:sp>
      <p:pic>
        <p:nvPicPr>
          <p:cNvPr id="4" name="Picture 3">
            <a:extLst>
              <a:ext uri="{FF2B5EF4-FFF2-40B4-BE49-F238E27FC236}">
                <a16:creationId xmlns:a16="http://schemas.microsoft.com/office/drawing/2014/main" id="{227C7746-A7AE-CB6C-6611-DE38BD7D5B80}"/>
              </a:ext>
            </a:extLst>
          </p:cNvPr>
          <p:cNvPicPr>
            <a:picLocks noChangeAspect="1"/>
          </p:cNvPicPr>
          <p:nvPr/>
        </p:nvPicPr>
        <p:blipFill>
          <a:blip r:embed="rId2"/>
          <a:stretch>
            <a:fillRect/>
          </a:stretch>
        </p:blipFill>
        <p:spPr>
          <a:xfrm>
            <a:off x="2249951" y="3114871"/>
            <a:ext cx="13788096" cy="4340697"/>
          </a:xfrm>
          <a:prstGeom prst="rect">
            <a:avLst/>
          </a:prstGeom>
        </p:spPr>
      </p:pic>
    </p:spTree>
    <p:extLst>
      <p:ext uri="{BB962C8B-B14F-4D97-AF65-F5344CB8AC3E}">
        <p14:creationId xmlns:p14="http://schemas.microsoft.com/office/powerpoint/2010/main" val="4178601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9295" y="800100"/>
            <a:ext cx="12649409" cy="2288703"/>
          </a:xfrm>
          <a:prstGeom prst="rect">
            <a:avLst/>
          </a:prstGeom>
        </p:spPr>
        <p:txBody>
          <a:bodyPr lIns="0" tIns="0" rIns="0" bIns="0" rtlCol="0" anchor="t">
            <a:spAutoFit/>
          </a:bodyPr>
          <a:lstStyle/>
          <a:p>
            <a:pPr algn="ctr">
              <a:lnSpc>
                <a:spcPts val="8988"/>
              </a:lnSpc>
            </a:pPr>
            <a:r>
              <a:rPr lang="en-US" sz="7490" dirty="0">
                <a:solidFill>
                  <a:srgbClr val="D6801C"/>
                </a:solidFill>
                <a:latin typeface="Poppins Ultra-Bold"/>
              </a:rPr>
              <a:t>Gestalt Principles in Dashboards</a:t>
            </a:r>
          </a:p>
        </p:txBody>
      </p:sp>
      <p:pic>
        <p:nvPicPr>
          <p:cNvPr id="8198" name="Picture 6" descr="Key Dashboard Design Principles for Successful Dashboards - Ubiq BI">
            <a:extLst>
              <a:ext uri="{FF2B5EF4-FFF2-40B4-BE49-F238E27FC236}">
                <a16:creationId xmlns:a16="http://schemas.microsoft.com/office/drawing/2014/main" id="{5CB41B4B-CC79-746F-12A5-768E487D9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88803"/>
            <a:ext cx="7848600" cy="68551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3293D3F-B805-1DD5-2A14-84C8E8450870}"/>
              </a:ext>
            </a:extLst>
          </p:cNvPr>
          <p:cNvPicPr>
            <a:picLocks noChangeAspect="1"/>
          </p:cNvPicPr>
          <p:nvPr/>
        </p:nvPicPr>
        <p:blipFill>
          <a:blip r:embed="rId3"/>
          <a:stretch>
            <a:fillRect/>
          </a:stretch>
        </p:blipFill>
        <p:spPr>
          <a:xfrm>
            <a:off x="9143999" y="3467100"/>
            <a:ext cx="8515350" cy="5676900"/>
          </a:xfrm>
          <a:prstGeom prst="rect">
            <a:avLst/>
          </a:prstGeom>
        </p:spPr>
      </p:pic>
    </p:spTree>
    <p:extLst>
      <p:ext uri="{BB962C8B-B14F-4D97-AF65-F5344CB8AC3E}">
        <p14:creationId xmlns:p14="http://schemas.microsoft.com/office/powerpoint/2010/main" val="3442676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29200"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FF998B5C-302F-AB84-EFDA-A2C1DC264912}"/>
              </a:ext>
            </a:extLst>
          </p:cNvPr>
          <p:cNvPicPr>
            <a:picLocks noChangeAspect="1"/>
          </p:cNvPicPr>
          <p:nvPr/>
        </p:nvPicPr>
        <p:blipFill rotWithShape="1">
          <a:blip r:embed="rId2"/>
          <a:srcRect t="5966" b="16729"/>
          <a:stretch/>
        </p:blipFill>
        <p:spPr>
          <a:xfrm>
            <a:off x="20" y="1923"/>
            <a:ext cx="18287980" cy="10285077"/>
          </a:xfrm>
          <a:prstGeom prst="rect">
            <a:avLst/>
          </a:prstGeom>
        </p:spPr>
      </p:pic>
    </p:spTree>
    <p:extLst>
      <p:ext uri="{BB962C8B-B14F-4D97-AF65-F5344CB8AC3E}">
        <p14:creationId xmlns:p14="http://schemas.microsoft.com/office/powerpoint/2010/main" val="487708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Frest - HTML &amp; Laravel Bootstrap Admin Dashboard Template by PIXINVENT">
            <a:extLst>
              <a:ext uri="{FF2B5EF4-FFF2-40B4-BE49-F238E27FC236}">
                <a16:creationId xmlns:a16="http://schemas.microsoft.com/office/drawing/2014/main" id="{6F72AE59-4C69-5E0B-04BF-B822B539A0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2" b="38344"/>
          <a:stretch/>
        </p:blipFill>
        <p:spPr bwMode="auto">
          <a:xfrm>
            <a:off x="20" y="1923"/>
            <a:ext cx="18287980" cy="1028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884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D4C09F-71D1-2C6C-58B7-4E8CA4640318}"/>
              </a:ext>
            </a:extLst>
          </p:cNvPr>
          <p:cNvPicPr>
            <a:picLocks noChangeAspect="1"/>
          </p:cNvPicPr>
          <p:nvPr/>
        </p:nvPicPr>
        <p:blipFill>
          <a:blip r:embed="rId3"/>
          <a:stretch>
            <a:fillRect/>
          </a:stretch>
        </p:blipFill>
        <p:spPr>
          <a:xfrm>
            <a:off x="1143" y="643"/>
            <a:ext cx="18285714" cy="10285714"/>
          </a:xfrm>
          <a:prstGeom prst="rect">
            <a:avLst/>
          </a:prstGeom>
        </p:spPr>
      </p:pic>
      <p:pic>
        <p:nvPicPr>
          <p:cNvPr id="3" name="Picture 2">
            <a:extLst>
              <a:ext uri="{FF2B5EF4-FFF2-40B4-BE49-F238E27FC236}">
                <a16:creationId xmlns:a16="http://schemas.microsoft.com/office/drawing/2014/main" id="{56B606D1-6C9E-13BC-55E0-0AF1E2678C48}"/>
              </a:ext>
            </a:extLst>
          </p:cNvPr>
          <p:cNvPicPr>
            <a:picLocks noChangeAspect="1"/>
          </p:cNvPicPr>
          <p:nvPr/>
        </p:nvPicPr>
        <p:blipFill>
          <a:blip r:embed="rId4"/>
          <a:stretch>
            <a:fillRect/>
          </a:stretch>
        </p:blipFill>
        <p:spPr>
          <a:xfrm>
            <a:off x="2743200" y="495301"/>
            <a:ext cx="15240000" cy="9220200"/>
          </a:xfrm>
          <a:prstGeom prst="rect">
            <a:avLst/>
          </a:prstGeom>
        </p:spPr>
      </p:pic>
    </p:spTree>
    <p:extLst>
      <p:ext uri="{BB962C8B-B14F-4D97-AF65-F5344CB8AC3E}">
        <p14:creationId xmlns:p14="http://schemas.microsoft.com/office/powerpoint/2010/main" val="369435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0886E7F0-A187-DFD4-C6B6-EFF8D84F5836}"/>
              </a:ext>
            </a:extLst>
          </p:cNvPr>
          <p:cNvSpPr txBox="1"/>
          <p:nvPr/>
        </p:nvSpPr>
        <p:spPr>
          <a:xfrm>
            <a:off x="3477132" y="962025"/>
            <a:ext cx="11333736" cy="106439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ETL</a:t>
            </a:r>
            <a:r>
              <a:rPr lang="en-US" sz="6947" dirty="0">
                <a:solidFill>
                  <a:srgbClr val="1E6061"/>
                </a:solidFill>
                <a:latin typeface="Poppins Ultra-Bold"/>
              </a:rPr>
              <a:t>V</a:t>
            </a:r>
          </a:p>
        </p:txBody>
      </p:sp>
      <p:sp>
        <p:nvSpPr>
          <p:cNvPr id="9" name="TextBox 11">
            <a:extLst>
              <a:ext uri="{FF2B5EF4-FFF2-40B4-BE49-F238E27FC236}">
                <a16:creationId xmlns:a16="http://schemas.microsoft.com/office/drawing/2014/main" id="{A8E1B1A3-49FD-851D-35D6-D8245815223F}"/>
              </a:ext>
            </a:extLst>
          </p:cNvPr>
          <p:cNvSpPr txBox="1"/>
          <p:nvPr/>
        </p:nvSpPr>
        <p:spPr>
          <a:xfrm>
            <a:off x="2057400" y="2857500"/>
            <a:ext cx="11430000" cy="436914"/>
          </a:xfrm>
          <a:prstGeom prst="rect">
            <a:avLst/>
          </a:prstGeom>
        </p:spPr>
        <p:txBody>
          <a:bodyPr wrap="square" lIns="0" tIns="0" rIns="0" bIns="0" rtlCol="0" anchor="t">
            <a:spAutoFit/>
          </a:bodyPr>
          <a:lstStyle/>
          <a:p>
            <a:pPr>
              <a:lnSpc>
                <a:spcPts val="2916"/>
              </a:lnSpc>
              <a:spcBef>
                <a:spcPct val="0"/>
              </a:spcBef>
            </a:pPr>
            <a:r>
              <a:rPr lang="en-US" sz="4400" dirty="0">
                <a:solidFill>
                  <a:srgbClr val="000000"/>
                </a:solidFill>
                <a:latin typeface="Poppins Medium"/>
              </a:rPr>
              <a:t>Extract – 80+ data source connections</a:t>
            </a:r>
          </a:p>
        </p:txBody>
      </p:sp>
      <p:sp>
        <p:nvSpPr>
          <p:cNvPr id="10" name="TextBox 11">
            <a:extLst>
              <a:ext uri="{FF2B5EF4-FFF2-40B4-BE49-F238E27FC236}">
                <a16:creationId xmlns:a16="http://schemas.microsoft.com/office/drawing/2014/main" id="{7DE2F856-366C-042B-D188-C18D88112F8D}"/>
              </a:ext>
            </a:extLst>
          </p:cNvPr>
          <p:cNvSpPr txBox="1"/>
          <p:nvPr/>
        </p:nvSpPr>
        <p:spPr>
          <a:xfrm>
            <a:off x="2057398" y="4000500"/>
            <a:ext cx="13944601" cy="1354217"/>
          </a:xfrm>
          <a:prstGeom prst="rect">
            <a:avLst/>
          </a:prstGeom>
        </p:spPr>
        <p:txBody>
          <a:bodyPr wrap="square" lIns="0" tIns="0" rIns="0" bIns="0" rtlCol="0" anchor="t">
            <a:spAutoFit/>
          </a:bodyPr>
          <a:lstStyle/>
          <a:p>
            <a:pPr>
              <a:spcBef>
                <a:spcPct val="0"/>
              </a:spcBef>
            </a:pPr>
            <a:r>
              <a:rPr lang="en-US" sz="4400" dirty="0">
                <a:solidFill>
                  <a:srgbClr val="000000"/>
                </a:solidFill>
                <a:latin typeface="Poppins Medium"/>
              </a:rPr>
              <a:t>Transform – Create Columns, Merge Queries, Link tables</a:t>
            </a:r>
          </a:p>
        </p:txBody>
      </p:sp>
      <p:sp>
        <p:nvSpPr>
          <p:cNvPr id="11" name="TextBox 11">
            <a:extLst>
              <a:ext uri="{FF2B5EF4-FFF2-40B4-BE49-F238E27FC236}">
                <a16:creationId xmlns:a16="http://schemas.microsoft.com/office/drawing/2014/main" id="{67E33534-B8F8-7F2B-F80E-820C0739F10D}"/>
              </a:ext>
            </a:extLst>
          </p:cNvPr>
          <p:cNvSpPr txBox="1"/>
          <p:nvPr/>
        </p:nvSpPr>
        <p:spPr>
          <a:xfrm>
            <a:off x="2057398" y="6886604"/>
            <a:ext cx="8199207" cy="453410"/>
          </a:xfrm>
          <a:prstGeom prst="rect">
            <a:avLst/>
          </a:prstGeom>
        </p:spPr>
        <p:txBody>
          <a:bodyPr wrap="square" lIns="0" tIns="0" rIns="0" bIns="0" rtlCol="0" anchor="t">
            <a:spAutoFit/>
          </a:bodyPr>
          <a:lstStyle/>
          <a:p>
            <a:pPr>
              <a:lnSpc>
                <a:spcPts val="2916"/>
              </a:lnSpc>
              <a:spcBef>
                <a:spcPct val="0"/>
              </a:spcBef>
            </a:pPr>
            <a:r>
              <a:rPr lang="en-US" sz="4400" dirty="0">
                <a:solidFill>
                  <a:srgbClr val="000000"/>
                </a:solidFill>
                <a:latin typeface="Poppins Medium"/>
              </a:rPr>
              <a:t>Load – Close &amp; Apply</a:t>
            </a:r>
          </a:p>
        </p:txBody>
      </p:sp>
      <p:sp>
        <p:nvSpPr>
          <p:cNvPr id="12" name="TextBox 11">
            <a:extLst>
              <a:ext uri="{FF2B5EF4-FFF2-40B4-BE49-F238E27FC236}">
                <a16:creationId xmlns:a16="http://schemas.microsoft.com/office/drawing/2014/main" id="{FBC9F5F9-36A7-3E79-307E-4DA24231F643}"/>
              </a:ext>
            </a:extLst>
          </p:cNvPr>
          <p:cNvSpPr txBox="1"/>
          <p:nvPr/>
        </p:nvSpPr>
        <p:spPr>
          <a:xfrm>
            <a:off x="2057398" y="9162024"/>
            <a:ext cx="9601201" cy="436914"/>
          </a:xfrm>
          <a:prstGeom prst="rect">
            <a:avLst/>
          </a:prstGeom>
        </p:spPr>
        <p:txBody>
          <a:bodyPr wrap="square" lIns="0" tIns="0" rIns="0" bIns="0" rtlCol="0" anchor="t">
            <a:spAutoFit/>
          </a:bodyPr>
          <a:lstStyle/>
          <a:p>
            <a:pPr>
              <a:lnSpc>
                <a:spcPts val="2916"/>
              </a:lnSpc>
              <a:spcBef>
                <a:spcPct val="0"/>
              </a:spcBef>
            </a:pPr>
            <a:r>
              <a:rPr lang="en-US" sz="4400" dirty="0">
                <a:solidFill>
                  <a:srgbClr val="000000"/>
                </a:solidFill>
                <a:latin typeface="Poppins Medium"/>
              </a:rPr>
              <a:t>Visualize – Go Wild! Then Edit</a:t>
            </a:r>
          </a:p>
        </p:txBody>
      </p:sp>
      <p:pic>
        <p:nvPicPr>
          <p:cNvPr id="4107" name="Picture 11">
            <a:extLst>
              <a:ext uri="{FF2B5EF4-FFF2-40B4-BE49-F238E27FC236}">
                <a16:creationId xmlns:a16="http://schemas.microsoft.com/office/drawing/2014/main" id="{949D7E0E-05B1-0F31-A975-6C3A9B19DC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868" b="74324"/>
          <a:stretch/>
        </p:blipFill>
        <p:spPr bwMode="auto">
          <a:xfrm>
            <a:off x="13182600" y="2289559"/>
            <a:ext cx="3590925" cy="1447800"/>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683DDF0F-C25C-3CA5-83AD-4C229A4B4E9C}"/>
              </a:ext>
            </a:extLst>
          </p:cNvPr>
          <p:cNvSpPr/>
          <p:nvPr/>
        </p:nvSpPr>
        <p:spPr>
          <a:xfrm>
            <a:off x="14554200" y="2705100"/>
            <a:ext cx="762000" cy="103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9" name="Picture 13">
            <a:extLst>
              <a:ext uri="{FF2B5EF4-FFF2-40B4-BE49-F238E27FC236}">
                <a16:creationId xmlns:a16="http://schemas.microsoft.com/office/drawing/2014/main" id="{EFD2D824-C351-D640-C1AE-2DCA8B808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525" y="4671592"/>
            <a:ext cx="836295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5">
            <a:extLst>
              <a:ext uri="{FF2B5EF4-FFF2-40B4-BE49-F238E27FC236}">
                <a16:creationId xmlns:a16="http://schemas.microsoft.com/office/drawing/2014/main" id="{5A55F5C3-E905-5ADF-64BB-429E73CFF0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46" t="19801" r="2191" b="25294"/>
          <a:stretch/>
        </p:blipFill>
        <p:spPr bwMode="auto">
          <a:xfrm>
            <a:off x="8681536" y="6754677"/>
            <a:ext cx="6248400" cy="1991595"/>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D137DA9D-7203-0338-CE7C-DF51565202C5}"/>
              </a:ext>
            </a:extLst>
          </p:cNvPr>
          <p:cNvSpPr/>
          <p:nvPr/>
        </p:nvSpPr>
        <p:spPr>
          <a:xfrm>
            <a:off x="8724898" y="6886604"/>
            <a:ext cx="609600" cy="12726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66636E0-E7FC-9AD4-6A98-F72E30965676}"/>
              </a:ext>
            </a:extLst>
          </p:cNvPr>
          <p:cNvSpPr/>
          <p:nvPr/>
        </p:nvSpPr>
        <p:spPr>
          <a:xfrm>
            <a:off x="9707162" y="4753189"/>
            <a:ext cx="656037" cy="113061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459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477132" y="962025"/>
            <a:ext cx="11333736" cy="1064394"/>
          </a:xfrm>
          <a:prstGeom prst="rect">
            <a:avLst/>
          </a:prstGeom>
        </p:spPr>
        <p:txBody>
          <a:bodyPr lIns="0" tIns="0" rIns="0" bIns="0" rtlCol="0" anchor="t">
            <a:spAutoFit/>
          </a:bodyPr>
          <a:lstStyle/>
          <a:p>
            <a:pPr marL="0" marR="0" lvl="0" indent="0" algn="ctr" defTabSz="914400" rtl="0" eaLnBrk="1" fontAlgn="auto" latinLnBrk="0" hangingPunct="1">
              <a:lnSpc>
                <a:spcPts val="8336"/>
              </a:lnSpc>
              <a:spcBef>
                <a:spcPts val="0"/>
              </a:spcBef>
              <a:spcAft>
                <a:spcPts val="0"/>
              </a:spcAft>
              <a:buClrTx/>
              <a:buSzTx/>
              <a:buFontTx/>
              <a:buNone/>
              <a:tabLst/>
              <a:defRPr/>
            </a:pPr>
            <a:r>
              <a:rPr kumimoji="0" lang="en-US" sz="6947" b="0" i="0" u="none" strike="noStrike" kern="1200" cap="none" spc="0" normalizeH="0" baseline="0" noProof="0" dirty="0">
                <a:ln>
                  <a:noFill/>
                </a:ln>
                <a:solidFill>
                  <a:srgbClr val="D6801C"/>
                </a:solidFill>
                <a:effectLst/>
                <a:uLnTx/>
                <a:uFillTx/>
                <a:latin typeface="Poppins Ultra-Bold"/>
                <a:ea typeface="+mn-ea"/>
                <a:cs typeface="+mn-cs"/>
              </a:rPr>
              <a:t>Quick Recap</a:t>
            </a:r>
          </a:p>
        </p:txBody>
      </p:sp>
      <p:sp>
        <p:nvSpPr>
          <p:cNvPr id="7" name="TextBox 7"/>
          <p:cNvSpPr txBox="1"/>
          <p:nvPr/>
        </p:nvSpPr>
        <p:spPr>
          <a:xfrm>
            <a:off x="7000746" y="6683390"/>
            <a:ext cx="4286514" cy="1846659"/>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oppins Medium" panose="00000600000000000000" pitchFamily="2" charset="0"/>
                <a:ea typeface="+mn-ea"/>
                <a:cs typeface="Poppins Medium" panose="00000600000000000000" pitchFamily="2" charset="0"/>
              </a:rPr>
              <a:t>Query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oppins Medium" panose="00000600000000000000" pitchFamily="2" charset="0"/>
                <a:ea typeface="+mn-ea"/>
                <a:cs typeface="Poppins Medium" panose="00000600000000000000" pitchFamily="2" charset="0"/>
              </a:rPr>
              <a:t>Build tables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oppins Medium" panose="00000600000000000000" pitchFamily="2" charset="0"/>
                <a:ea typeface="+mn-ea"/>
                <a:cs typeface="Poppins Medium" panose="00000600000000000000" pitchFamily="2" charset="0"/>
              </a:rPr>
              <a:t>Aggregate and create columns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oppins Medium" panose="00000600000000000000" pitchFamily="2" charset="0"/>
                <a:ea typeface="+mn-ea"/>
                <a:cs typeface="Poppins Medium" panose="00000600000000000000" pitchFamily="2" charset="0"/>
              </a:rPr>
              <a:t>Join tables based on relationships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Poppins Medium" panose="00000600000000000000" pitchFamily="2" charset="0"/>
              <a:ea typeface="+mn-ea"/>
              <a:cs typeface="Poppins Medium" panose="00000600000000000000" pitchFamily="2" charset="0"/>
            </a:endParaRPr>
          </a:p>
        </p:txBody>
      </p:sp>
      <p:grpSp>
        <p:nvGrpSpPr>
          <p:cNvPr id="10" name="Group 2">
            <a:extLst>
              <a:ext uri="{FF2B5EF4-FFF2-40B4-BE49-F238E27FC236}">
                <a16:creationId xmlns:a16="http://schemas.microsoft.com/office/drawing/2014/main" id="{A0AA3C7F-4681-CDD9-1265-4DD88FFA7386}"/>
              </a:ext>
            </a:extLst>
          </p:cNvPr>
          <p:cNvGrpSpPr/>
          <p:nvPr/>
        </p:nvGrpSpPr>
        <p:grpSpPr>
          <a:xfrm>
            <a:off x="6896100" y="2324100"/>
            <a:ext cx="4495800" cy="4031481"/>
            <a:chOff x="0" y="0"/>
            <a:chExt cx="812800" cy="812800"/>
          </a:xfrm>
        </p:grpSpPr>
        <p:sp>
          <p:nvSpPr>
            <p:cNvPr id="11" name="Freeform 3">
              <a:extLst>
                <a:ext uri="{FF2B5EF4-FFF2-40B4-BE49-F238E27FC236}">
                  <a16:creationId xmlns:a16="http://schemas.microsoft.com/office/drawing/2014/main" id="{42A2A241-F46A-8DAB-AEF7-1312BFEB04A1}"/>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12" name="TextBox 4">
              <a:extLst>
                <a:ext uri="{FF2B5EF4-FFF2-40B4-BE49-F238E27FC236}">
                  <a16:creationId xmlns:a16="http://schemas.microsoft.com/office/drawing/2014/main" id="{13838ADA-7D3C-C2D7-6200-90937F44D816}"/>
                </a:ext>
              </a:extLst>
            </p:cNvPr>
            <p:cNvSpPr txBox="1"/>
            <p:nvPr/>
          </p:nvSpPr>
          <p:spPr>
            <a:xfrm>
              <a:off x="139700" y="82550"/>
              <a:ext cx="533400" cy="5905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2">
            <a:extLst>
              <a:ext uri="{FF2B5EF4-FFF2-40B4-BE49-F238E27FC236}">
                <a16:creationId xmlns:a16="http://schemas.microsoft.com/office/drawing/2014/main" id="{8B679BB6-0CE5-3959-B258-6239A57A63E8}"/>
              </a:ext>
            </a:extLst>
          </p:cNvPr>
          <p:cNvGrpSpPr/>
          <p:nvPr/>
        </p:nvGrpSpPr>
        <p:grpSpPr>
          <a:xfrm>
            <a:off x="1816818" y="2324102"/>
            <a:ext cx="4495800" cy="4031481"/>
            <a:chOff x="0" y="0"/>
            <a:chExt cx="812800" cy="812800"/>
          </a:xfrm>
        </p:grpSpPr>
        <p:sp>
          <p:nvSpPr>
            <p:cNvPr id="14" name="Freeform 3">
              <a:extLst>
                <a:ext uri="{FF2B5EF4-FFF2-40B4-BE49-F238E27FC236}">
                  <a16:creationId xmlns:a16="http://schemas.microsoft.com/office/drawing/2014/main" id="{9E1360D7-C891-904F-596F-5493F0CAC9A6}"/>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15" name="TextBox 4">
              <a:extLst>
                <a:ext uri="{FF2B5EF4-FFF2-40B4-BE49-F238E27FC236}">
                  <a16:creationId xmlns:a16="http://schemas.microsoft.com/office/drawing/2014/main" id="{52D93B22-483F-8DC2-2067-219283DC0A17}"/>
                </a:ext>
              </a:extLst>
            </p:cNvPr>
            <p:cNvSpPr txBox="1"/>
            <p:nvPr/>
          </p:nvSpPr>
          <p:spPr>
            <a:xfrm>
              <a:off x="139700" y="82550"/>
              <a:ext cx="533400" cy="5905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srgbClr val="FFC000"/>
                </a:solidFill>
                <a:effectLst/>
                <a:uLnTx/>
                <a:uFillTx/>
                <a:latin typeface="Calibri"/>
                <a:ea typeface="+mn-ea"/>
                <a:cs typeface="+mn-cs"/>
              </a:endParaRPr>
            </a:p>
          </p:txBody>
        </p:sp>
      </p:grpSp>
      <p:grpSp>
        <p:nvGrpSpPr>
          <p:cNvPr id="16" name="Group 2">
            <a:extLst>
              <a:ext uri="{FF2B5EF4-FFF2-40B4-BE49-F238E27FC236}">
                <a16:creationId xmlns:a16="http://schemas.microsoft.com/office/drawing/2014/main" id="{6389860E-320F-0CC1-AE2E-CF45422C8F58}"/>
              </a:ext>
            </a:extLst>
          </p:cNvPr>
          <p:cNvGrpSpPr/>
          <p:nvPr/>
        </p:nvGrpSpPr>
        <p:grpSpPr>
          <a:xfrm>
            <a:off x="11870736" y="2324102"/>
            <a:ext cx="4495800" cy="4031481"/>
            <a:chOff x="0" y="0"/>
            <a:chExt cx="812800" cy="812800"/>
          </a:xfrm>
        </p:grpSpPr>
        <p:sp>
          <p:nvSpPr>
            <p:cNvPr id="17" name="Freeform 3">
              <a:extLst>
                <a:ext uri="{FF2B5EF4-FFF2-40B4-BE49-F238E27FC236}">
                  <a16:creationId xmlns:a16="http://schemas.microsoft.com/office/drawing/2014/main" id="{304CAB82-01E1-63DE-3E70-4BDECA8B7036}"/>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18" name="TextBox 4">
              <a:extLst>
                <a:ext uri="{FF2B5EF4-FFF2-40B4-BE49-F238E27FC236}">
                  <a16:creationId xmlns:a16="http://schemas.microsoft.com/office/drawing/2014/main" id="{36C3C9C7-AE68-D28C-9CD3-284B6E1474EF}"/>
                </a:ext>
              </a:extLst>
            </p:cNvPr>
            <p:cNvSpPr txBox="1"/>
            <p:nvPr/>
          </p:nvSpPr>
          <p:spPr>
            <a:xfrm>
              <a:off x="139700" y="82550"/>
              <a:ext cx="533400" cy="5905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7">
            <a:extLst>
              <a:ext uri="{FF2B5EF4-FFF2-40B4-BE49-F238E27FC236}">
                <a16:creationId xmlns:a16="http://schemas.microsoft.com/office/drawing/2014/main" id="{BDCFED5D-D0FC-3518-9B3A-ADFBD8DF4640}"/>
              </a:ext>
            </a:extLst>
          </p:cNvPr>
          <p:cNvSpPr txBox="1"/>
          <p:nvPr/>
        </p:nvSpPr>
        <p:spPr>
          <a:xfrm>
            <a:off x="1905401" y="6683390"/>
            <a:ext cx="4286514" cy="1514261"/>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oppins Medium" panose="00000600000000000000" pitchFamily="2" charset="0"/>
                <a:ea typeface="+mn-ea"/>
                <a:cs typeface="Poppins Medium" panose="00000600000000000000" pitchFamily="2" charset="0"/>
              </a:rPr>
              <a:t>Formulas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oppins Medium" panose="00000600000000000000" pitchFamily="2" charset="0"/>
                <a:ea typeface="+mn-ea"/>
                <a:cs typeface="Poppins Medium" panose="00000600000000000000" pitchFamily="2" charset="0"/>
              </a:rPr>
              <a:t>Pivot tables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oppins Medium" panose="00000600000000000000" pitchFamily="2" charset="0"/>
                <a:ea typeface="+mn-ea"/>
                <a:cs typeface="Poppins Medium" panose="00000600000000000000" pitchFamily="2" charset="0"/>
              </a:rPr>
              <a:t>Excel Dashboards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prstClr val="black"/>
                </a:solidFill>
                <a:effectLst/>
                <a:uLnTx/>
                <a:uFillTx/>
                <a:latin typeface="Calibri"/>
                <a:ea typeface="+mn-ea"/>
                <a:cs typeface="+mn-cs"/>
              </a:rPr>
            </a:br>
            <a:endParaRPr kumimoji="0" lang="en-US" sz="1840" b="0" i="0" u="none" strike="noStrike" kern="1200" cap="none" spc="0" normalizeH="0" baseline="0" noProof="0" dirty="0">
              <a:ln>
                <a:noFill/>
              </a:ln>
              <a:solidFill>
                <a:srgbClr val="000000"/>
              </a:solidFill>
              <a:effectLst/>
              <a:uLnTx/>
              <a:uFillTx/>
              <a:latin typeface="Poppins Medium"/>
              <a:ea typeface="+mn-ea"/>
              <a:cs typeface="+mn-cs"/>
            </a:endParaRPr>
          </a:p>
        </p:txBody>
      </p:sp>
      <p:sp>
        <p:nvSpPr>
          <p:cNvPr id="20" name="TextBox 7">
            <a:extLst>
              <a:ext uri="{FF2B5EF4-FFF2-40B4-BE49-F238E27FC236}">
                <a16:creationId xmlns:a16="http://schemas.microsoft.com/office/drawing/2014/main" id="{119D96EC-CDAE-8205-31C2-BF53E68F73D0}"/>
              </a:ext>
            </a:extLst>
          </p:cNvPr>
          <p:cNvSpPr txBox="1"/>
          <p:nvPr/>
        </p:nvSpPr>
        <p:spPr>
          <a:xfrm>
            <a:off x="11975382" y="6681153"/>
            <a:ext cx="4683634" cy="120648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oppins Medium" panose="00000600000000000000" pitchFamily="2" charset="0"/>
                <a:ea typeface="+mn-ea"/>
                <a:cs typeface="Poppins Medium" panose="00000600000000000000" pitchFamily="2" charset="0"/>
              </a:rPr>
              <a:t>Power BI – All of that with better graphics and auto-programmed data transformation </a:t>
            </a:r>
            <a:br>
              <a:rPr kumimoji="0" lang="en-US" sz="2000" b="0" i="0" u="none" strike="noStrike" kern="1200" cap="none" spc="0" normalizeH="0" baseline="0" noProof="0" dirty="0">
                <a:ln>
                  <a:noFill/>
                </a:ln>
                <a:solidFill>
                  <a:prstClr val="black"/>
                </a:solidFill>
                <a:effectLst/>
                <a:uLnTx/>
                <a:uFillTx/>
                <a:latin typeface="Calibri"/>
                <a:ea typeface="+mn-ea"/>
                <a:cs typeface="+mn-cs"/>
              </a:rPr>
            </a:br>
            <a:endParaRPr kumimoji="0" lang="en-US" sz="1840" b="0" i="0" u="none" strike="noStrike" kern="1200" cap="none" spc="0" normalizeH="0" baseline="0" noProof="0" dirty="0">
              <a:ln>
                <a:noFill/>
              </a:ln>
              <a:solidFill>
                <a:srgbClr val="000000"/>
              </a:solidFill>
              <a:effectLst/>
              <a:uLnTx/>
              <a:uFillTx/>
              <a:latin typeface="Poppins Medium"/>
              <a:ea typeface="+mn-ea"/>
              <a:cs typeface="+mn-cs"/>
            </a:endParaRPr>
          </a:p>
        </p:txBody>
      </p:sp>
      <p:pic>
        <p:nvPicPr>
          <p:cNvPr id="9218" name="Picture 2" descr="Image result for excel logo">
            <a:extLst>
              <a:ext uri="{FF2B5EF4-FFF2-40B4-BE49-F238E27FC236}">
                <a16:creationId xmlns:a16="http://schemas.microsoft.com/office/drawing/2014/main" id="{3D1054BA-C10A-85EA-0AB2-B602D6B2E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573315"/>
            <a:ext cx="1544117" cy="154411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pgAdmin 4 3.6.0 free download for Mac | MacUpdate">
            <a:extLst>
              <a:ext uri="{FF2B5EF4-FFF2-40B4-BE49-F238E27FC236}">
                <a16:creationId xmlns:a16="http://schemas.microsoft.com/office/drawing/2014/main" id="{43D5B7D7-BB86-2467-1DAA-A59594A47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8907" y="3532069"/>
            <a:ext cx="1570185" cy="157018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power bi logo">
            <a:extLst>
              <a:ext uri="{FF2B5EF4-FFF2-40B4-BE49-F238E27FC236}">
                <a16:creationId xmlns:a16="http://schemas.microsoft.com/office/drawing/2014/main" id="{DEC009D6-03C9-32AB-6088-3E74730A30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4544" y="3560804"/>
            <a:ext cx="1508184" cy="1615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10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0886E7F0-A187-DFD4-C6B6-EFF8D84F5836}"/>
              </a:ext>
            </a:extLst>
          </p:cNvPr>
          <p:cNvSpPr txBox="1"/>
          <p:nvPr/>
        </p:nvSpPr>
        <p:spPr>
          <a:xfrm>
            <a:off x="3477132" y="962025"/>
            <a:ext cx="11333736" cy="106439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Power BI Terminology</a:t>
            </a:r>
          </a:p>
        </p:txBody>
      </p:sp>
      <p:grpSp>
        <p:nvGrpSpPr>
          <p:cNvPr id="5" name="Group 2">
            <a:extLst>
              <a:ext uri="{FF2B5EF4-FFF2-40B4-BE49-F238E27FC236}">
                <a16:creationId xmlns:a16="http://schemas.microsoft.com/office/drawing/2014/main" id="{2DDE5F95-5174-F9CA-C157-D01D37FFA620}"/>
              </a:ext>
            </a:extLst>
          </p:cNvPr>
          <p:cNvGrpSpPr/>
          <p:nvPr/>
        </p:nvGrpSpPr>
        <p:grpSpPr>
          <a:xfrm>
            <a:off x="14728408" y="1817547"/>
            <a:ext cx="7119183" cy="7119183"/>
            <a:chOff x="0" y="0"/>
            <a:chExt cx="812800" cy="812800"/>
          </a:xfrm>
        </p:grpSpPr>
        <p:sp>
          <p:nvSpPr>
            <p:cNvPr id="6" name="Freeform 3">
              <a:extLst>
                <a:ext uri="{FF2B5EF4-FFF2-40B4-BE49-F238E27FC236}">
                  <a16:creationId xmlns:a16="http://schemas.microsoft.com/office/drawing/2014/main" id="{E285F34F-D461-E276-752D-41762E18BEFB}"/>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7" name="TextBox 4">
              <a:extLst>
                <a:ext uri="{FF2B5EF4-FFF2-40B4-BE49-F238E27FC236}">
                  <a16:creationId xmlns:a16="http://schemas.microsoft.com/office/drawing/2014/main" id="{F35A400D-4A8B-6F2B-B319-2BE80652552C}"/>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5">
            <a:extLst>
              <a:ext uri="{FF2B5EF4-FFF2-40B4-BE49-F238E27FC236}">
                <a16:creationId xmlns:a16="http://schemas.microsoft.com/office/drawing/2014/main" id="{B1886052-8DAC-FF4A-C571-8A76DDE7F059}"/>
              </a:ext>
            </a:extLst>
          </p:cNvPr>
          <p:cNvGrpSpPr/>
          <p:nvPr/>
        </p:nvGrpSpPr>
        <p:grpSpPr>
          <a:xfrm>
            <a:off x="16945923" y="984083"/>
            <a:ext cx="2684152" cy="2684152"/>
            <a:chOff x="0" y="0"/>
            <a:chExt cx="812800" cy="812800"/>
          </a:xfrm>
        </p:grpSpPr>
        <p:sp>
          <p:nvSpPr>
            <p:cNvPr id="9" name="Freeform 6">
              <a:extLst>
                <a:ext uri="{FF2B5EF4-FFF2-40B4-BE49-F238E27FC236}">
                  <a16:creationId xmlns:a16="http://schemas.microsoft.com/office/drawing/2014/main" id="{44A38DBD-96AC-E557-5CF6-A0344FCACFD7}"/>
                </a:ext>
              </a:extLst>
            </p:cNvPr>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10" name="TextBox 7">
              <a:extLst>
                <a:ext uri="{FF2B5EF4-FFF2-40B4-BE49-F238E27FC236}">
                  <a16:creationId xmlns:a16="http://schemas.microsoft.com/office/drawing/2014/main" id="{3CBEA3CA-3EB8-6362-AB59-38E522F487C3}"/>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0">
            <a:extLst>
              <a:ext uri="{FF2B5EF4-FFF2-40B4-BE49-F238E27FC236}">
                <a16:creationId xmlns:a16="http://schemas.microsoft.com/office/drawing/2014/main" id="{31E4FC02-5D69-058B-CC6C-F30BF70B8F69}"/>
              </a:ext>
            </a:extLst>
          </p:cNvPr>
          <p:cNvSpPr txBox="1"/>
          <p:nvPr/>
        </p:nvSpPr>
        <p:spPr>
          <a:xfrm>
            <a:off x="1744579" y="4686300"/>
            <a:ext cx="10844462" cy="4547399"/>
          </a:xfrm>
          <a:prstGeom prst="rect">
            <a:avLst/>
          </a:prstGeom>
          <a:noFill/>
        </p:spPr>
        <p:txBody>
          <a:bodyPr wrap="square">
            <a:spAutoFit/>
          </a:bodyPr>
          <a:lstStyle/>
          <a:p>
            <a:pPr rtl="0">
              <a:spcBef>
                <a:spcPts val="0"/>
              </a:spcBef>
              <a:spcAft>
                <a:spcPts val="0"/>
              </a:spcAft>
            </a:pPr>
            <a:r>
              <a:rPr lang="en-US" sz="3600" b="0" i="0" u="none" strike="noStrike" dirty="0">
                <a:solidFill>
                  <a:srgbClr val="C00000"/>
                </a:solidFill>
                <a:effectLst/>
                <a:latin typeface="Poppins Medium" panose="00000600000000000000" pitchFamily="2" charset="0"/>
                <a:cs typeface="Poppins Medium" panose="00000600000000000000" pitchFamily="2" charset="0"/>
              </a:rPr>
              <a:t>Dimensions</a:t>
            </a:r>
            <a:r>
              <a:rPr lang="en-US" sz="2400" b="0" i="0" u="none" strike="noStrike" dirty="0">
                <a:solidFill>
                  <a:srgbClr val="000000"/>
                </a:solidFill>
                <a:effectLst/>
                <a:latin typeface="Poppins Medium" panose="00000600000000000000" pitchFamily="2" charset="0"/>
                <a:cs typeface="Poppins Medium" panose="00000600000000000000" pitchFamily="2" charset="0"/>
              </a:rPr>
              <a:t> - Descriptive/ Qualitative Information </a:t>
            </a:r>
            <a:endParaRPr lang="en-US" sz="2400" b="0" dirty="0">
              <a:effectLst/>
              <a:latin typeface="Poppins Medium" panose="00000600000000000000" pitchFamily="2" charset="0"/>
              <a:cs typeface="Poppins Medium" panose="00000600000000000000" pitchFamily="2" charset="0"/>
            </a:endParaRPr>
          </a:p>
          <a:p>
            <a:pPr lvl="4" fontAlgn="base">
              <a:spcBef>
                <a:spcPts val="500"/>
              </a:spcBef>
              <a:buFont typeface="Arial" panose="020B0604020202020204" pitchFamily="34" charset="0"/>
              <a:buChar char="•"/>
            </a:pPr>
            <a:r>
              <a:rPr lang="en-US" sz="2400" b="0" i="0" u="none" strike="noStrike" dirty="0">
                <a:solidFill>
                  <a:srgbClr val="000000"/>
                </a:solidFill>
                <a:effectLst/>
                <a:latin typeface="Poppins Medium" panose="00000600000000000000" pitchFamily="2" charset="0"/>
                <a:cs typeface="Poppins Medium" panose="00000600000000000000" pitchFamily="2" charset="0"/>
              </a:rPr>
              <a:t>Color</a:t>
            </a:r>
          </a:p>
          <a:p>
            <a:pPr lvl="4" fontAlgn="base">
              <a:spcBef>
                <a:spcPts val="500"/>
              </a:spcBef>
              <a:buFont typeface="Arial" panose="020B0604020202020204" pitchFamily="34" charset="0"/>
              <a:buChar char="•"/>
            </a:pPr>
            <a:r>
              <a:rPr lang="en-US" sz="2400" b="0" i="0" u="none" strike="noStrike" dirty="0">
                <a:solidFill>
                  <a:srgbClr val="000000"/>
                </a:solidFill>
                <a:effectLst/>
                <a:latin typeface="Poppins Medium" panose="00000600000000000000" pitchFamily="2" charset="0"/>
                <a:cs typeface="Poppins Medium" panose="00000600000000000000" pitchFamily="2" charset="0"/>
              </a:rPr>
              <a:t>Country</a:t>
            </a:r>
          </a:p>
          <a:p>
            <a:pPr lvl="4" fontAlgn="base">
              <a:spcBef>
                <a:spcPts val="500"/>
              </a:spcBef>
              <a:buFont typeface="Arial" panose="020B0604020202020204" pitchFamily="34" charset="0"/>
              <a:buChar char="•"/>
            </a:pPr>
            <a:r>
              <a:rPr lang="en-US" sz="2400" b="0" i="0" u="none" strike="noStrike" dirty="0">
                <a:solidFill>
                  <a:srgbClr val="000000"/>
                </a:solidFill>
                <a:effectLst/>
                <a:latin typeface="Poppins Medium" panose="00000600000000000000" pitchFamily="2" charset="0"/>
                <a:cs typeface="Poppins Medium" panose="00000600000000000000" pitchFamily="2" charset="0"/>
              </a:rPr>
              <a:t>Region</a:t>
            </a:r>
          </a:p>
          <a:p>
            <a:pPr lvl="4" fontAlgn="base">
              <a:spcBef>
                <a:spcPts val="500"/>
              </a:spcBef>
              <a:buFont typeface="Arial" panose="020B0604020202020204" pitchFamily="34" charset="0"/>
              <a:buChar char="•"/>
            </a:pPr>
            <a:r>
              <a:rPr lang="en-US" sz="2400" b="0" i="0" u="none" strike="noStrike" dirty="0">
                <a:solidFill>
                  <a:srgbClr val="000000"/>
                </a:solidFill>
                <a:effectLst/>
                <a:latin typeface="Poppins Medium" panose="00000600000000000000" pitchFamily="2" charset="0"/>
                <a:cs typeface="Poppins Medium" panose="00000600000000000000" pitchFamily="2" charset="0"/>
              </a:rPr>
              <a:t>State</a:t>
            </a:r>
          </a:p>
          <a:p>
            <a:pPr lvl="4" fontAlgn="base">
              <a:spcBef>
                <a:spcPts val="500"/>
              </a:spcBef>
              <a:buFont typeface="Arial" panose="020B0604020202020204" pitchFamily="34" charset="0"/>
              <a:buChar char="•"/>
            </a:pPr>
            <a:r>
              <a:rPr lang="en-US" sz="2400" b="0" i="0" u="none" strike="noStrike" dirty="0">
                <a:solidFill>
                  <a:srgbClr val="000000"/>
                </a:solidFill>
                <a:effectLst/>
                <a:latin typeface="Poppins Medium" panose="00000600000000000000" pitchFamily="2" charset="0"/>
                <a:cs typeface="Poppins Medium" panose="00000600000000000000" pitchFamily="2" charset="0"/>
              </a:rPr>
              <a:t>City</a:t>
            </a:r>
          </a:p>
          <a:p>
            <a:pPr lvl="4" fontAlgn="base">
              <a:spcBef>
                <a:spcPts val="500"/>
              </a:spcBef>
              <a:buFont typeface="Arial" panose="020B0604020202020204" pitchFamily="34" charset="0"/>
              <a:buChar char="•"/>
            </a:pPr>
            <a:r>
              <a:rPr lang="en-US" sz="2400" b="0" i="0" u="none" strike="noStrike" dirty="0">
                <a:solidFill>
                  <a:srgbClr val="000000"/>
                </a:solidFill>
                <a:effectLst/>
                <a:latin typeface="Poppins Medium" panose="00000600000000000000" pitchFamily="2" charset="0"/>
                <a:cs typeface="Poppins Medium" panose="00000600000000000000" pitchFamily="2" charset="0"/>
              </a:rPr>
              <a:t>Person</a:t>
            </a:r>
          </a:p>
          <a:p>
            <a:pPr lvl="4" fontAlgn="base">
              <a:spcBef>
                <a:spcPts val="500"/>
              </a:spcBef>
              <a:buFont typeface="Arial" panose="020B0604020202020204" pitchFamily="34" charset="0"/>
              <a:buChar char="•"/>
            </a:pPr>
            <a:r>
              <a:rPr lang="en-US" sz="2400" b="0" i="0" u="none" strike="noStrike" dirty="0">
                <a:solidFill>
                  <a:srgbClr val="000000"/>
                </a:solidFill>
                <a:effectLst/>
                <a:latin typeface="Poppins Medium" panose="00000600000000000000" pitchFamily="2" charset="0"/>
                <a:cs typeface="Poppins Medium" panose="00000600000000000000" pitchFamily="2" charset="0"/>
              </a:rPr>
              <a:t>Gender</a:t>
            </a:r>
          </a:p>
          <a:p>
            <a:pPr lvl="4" fontAlgn="base">
              <a:spcBef>
                <a:spcPts val="500"/>
              </a:spcBef>
              <a:buFont typeface="Arial" panose="020B0604020202020204" pitchFamily="34" charset="0"/>
              <a:buChar char="•"/>
            </a:pPr>
            <a:r>
              <a:rPr lang="en-US" sz="2400" b="0" i="0" u="none" strike="noStrike" dirty="0">
                <a:solidFill>
                  <a:srgbClr val="000000"/>
                </a:solidFill>
                <a:effectLst/>
                <a:latin typeface="Poppins Medium" panose="00000600000000000000" pitchFamily="2" charset="0"/>
                <a:cs typeface="Poppins Medium" panose="00000600000000000000" pitchFamily="2" charset="0"/>
              </a:rPr>
              <a:t>Age</a:t>
            </a:r>
          </a:p>
          <a:p>
            <a:pPr lvl="4" fontAlgn="base">
              <a:spcBef>
                <a:spcPts val="500"/>
              </a:spcBef>
              <a:buFont typeface="Arial" panose="020B0604020202020204" pitchFamily="34" charset="0"/>
              <a:buChar char="•"/>
            </a:pPr>
            <a:r>
              <a:rPr lang="en-US" sz="2400" b="0" i="0" u="none" strike="noStrike" dirty="0">
                <a:solidFill>
                  <a:srgbClr val="000000"/>
                </a:solidFill>
                <a:effectLst/>
                <a:latin typeface="Poppins Medium" panose="00000600000000000000" pitchFamily="2" charset="0"/>
                <a:cs typeface="Poppins Medium" panose="00000600000000000000" pitchFamily="2" charset="0"/>
              </a:rPr>
              <a:t>Dates</a:t>
            </a:r>
          </a:p>
        </p:txBody>
      </p:sp>
      <p:sp>
        <p:nvSpPr>
          <p:cNvPr id="14" name="TextBox 13">
            <a:extLst>
              <a:ext uri="{FF2B5EF4-FFF2-40B4-BE49-F238E27FC236}">
                <a16:creationId xmlns:a16="http://schemas.microsoft.com/office/drawing/2014/main" id="{A01BEF70-6E52-BEE6-0337-4351B1E1CB3A}"/>
              </a:ext>
            </a:extLst>
          </p:cNvPr>
          <p:cNvSpPr txBox="1"/>
          <p:nvPr/>
        </p:nvSpPr>
        <p:spPr>
          <a:xfrm>
            <a:off x="1752600" y="2540589"/>
            <a:ext cx="10844462" cy="1079783"/>
          </a:xfrm>
          <a:prstGeom prst="rect">
            <a:avLst/>
          </a:prstGeom>
          <a:noFill/>
        </p:spPr>
        <p:txBody>
          <a:bodyPr wrap="square">
            <a:spAutoFit/>
          </a:bodyPr>
          <a:lstStyle/>
          <a:p>
            <a:pPr rtl="0">
              <a:spcBef>
                <a:spcPts val="0"/>
              </a:spcBef>
              <a:spcAft>
                <a:spcPts val="0"/>
              </a:spcAft>
            </a:pPr>
            <a:r>
              <a:rPr lang="en-US" sz="3600" b="0" i="0" u="none" strike="noStrike" dirty="0">
                <a:solidFill>
                  <a:schemeClr val="tx2"/>
                </a:solidFill>
                <a:effectLst/>
                <a:latin typeface="Poppins Medium" panose="00000600000000000000" pitchFamily="2" charset="0"/>
                <a:cs typeface="Poppins Medium" panose="00000600000000000000" pitchFamily="2" charset="0"/>
              </a:rPr>
              <a:t>Facts</a:t>
            </a:r>
            <a:r>
              <a:rPr lang="en-US" sz="3600" b="0" i="0" u="none" strike="noStrike" dirty="0">
                <a:solidFill>
                  <a:srgbClr val="000000"/>
                </a:solidFill>
                <a:effectLst/>
                <a:latin typeface="Poppins Medium" panose="00000600000000000000" pitchFamily="2" charset="0"/>
                <a:cs typeface="Poppins Medium" panose="00000600000000000000" pitchFamily="2" charset="0"/>
              </a:rPr>
              <a:t> </a:t>
            </a:r>
            <a:r>
              <a:rPr lang="en-US" sz="2400" b="0" i="0" u="none" strike="noStrike" dirty="0">
                <a:solidFill>
                  <a:srgbClr val="000000"/>
                </a:solidFill>
                <a:effectLst/>
                <a:latin typeface="Poppins Medium" panose="00000600000000000000" pitchFamily="2" charset="0"/>
                <a:cs typeface="Poppins Medium" panose="00000600000000000000" pitchFamily="2" charset="0"/>
              </a:rPr>
              <a:t>- Quantitative Information</a:t>
            </a:r>
            <a:endParaRPr lang="en-US" sz="2400" b="0" dirty="0">
              <a:effectLst/>
              <a:latin typeface="Poppins Medium" panose="00000600000000000000" pitchFamily="2" charset="0"/>
              <a:cs typeface="Poppins Medium" panose="00000600000000000000" pitchFamily="2" charset="0"/>
            </a:endParaRPr>
          </a:p>
          <a:p>
            <a:pPr rtl="0" fontAlgn="base">
              <a:spcBef>
                <a:spcPts val="500"/>
              </a:spcBef>
              <a:spcAft>
                <a:spcPts val="0"/>
              </a:spcAft>
            </a:pPr>
            <a:r>
              <a:rPr lang="en-US" sz="2400" b="0" i="0" u="none" strike="noStrike" dirty="0">
                <a:solidFill>
                  <a:srgbClr val="000000"/>
                </a:solidFill>
                <a:effectLst/>
                <a:latin typeface="Poppins Medium" panose="00000600000000000000" pitchFamily="2" charset="0"/>
                <a:cs typeface="Poppins Medium" panose="00000600000000000000" pitchFamily="2" charset="0"/>
              </a:rPr>
              <a:t>Expressed in numbers and can be counted and aggregated easily</a:t>
            </a:r>
          </a:p>
        </p:txBody>
      </p:sp>
    </p:spTree>
    <p:extLst>
      <p:ext uri="{BB962C8B-B14F-4D97-AF65-F5344CB8AC3E}">
        <p14:creationId xmlns:p14="http://schemas.microsoft.com/office/powerpoint/2010/main" val="185694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0886E7F0-A187-DFD4-C6B6-EFF8D84F5836}"/>
              </a:ext>
            </a:extLst>
          </p:cNvPr>
          <p:cNvSpPr txBox="1"/>
          <p:nvPr/>
        </p:nvSpPr>
        <p:spPr>
          <a:xfrm>
            <a:off x="3477132" y="962025"/>
            <a:ext cx="11333736" cy="106439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Power BI Terminology</a:t>
            </a:r>
          </a:p>
        </p:txBody>
      </p:sp>
      <p:grpSp>
        <p:nvGrpSpPr>
          <p:cNvPr id="5" name="Group 2">
            <a:extLst>
              <a:ext uri="{FF2B5EF4-FFF2-40B4-BE49-F238E27FC236}">
                <a16:creationId xmlns:a16="http://schemas.microsoft.com/office/drawing/2014/main" id="{2DDE5F95-5174-F9CA-C157-D01D37FFA620}"/>
              </a:ext>
            </a:extLst>
          </p:cNvPr>
          <p:cNvGrpSpPr/>
          <p:nvPr/>
        </p:nvGrpSpPr>
        <p:grpSpPr>
          <a:xfrm>
            <a:off x="14728408" y="1817547"/>
            <a:ext cx="7119183" cy="7119183"/>
            <a:chOff x="0" y="0"/>
            <a:chExt cx="812800" cy="812800"/>
          </a:xfrm>
        </p:grpSpPr>
        <p:sp>
          <p:nvSpPr>
            <p:cNvPr id="6" name="Freeform 3">
              <a:extLst>
                <a:ext uri="{FF2B5EF4-FFF2-40B4-BE49-F238E27FC236}">
                  <a16:creationId xmlns:a16="http://schemas.microsoft.com/office/drawing/2014/main" id="{E285F34F-D461-E276-752D-41762E18BEFB}"/>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7" name="TextBox 4">
              <a:extLst>
                <a:ext uri="{FF2B5EF4-FFF2-40B4-BE49-F238E27FC236}">
                  <a16:creationId xmlns:a16="http://schemas.microsoft.com/office/drawing/2014/main" id="{F35A400D-4A8B-6F2B-B319-2BE80652552C}"/>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5">
            <a:extLst>
              <a:ext uri="{FF2B5EF4-FFF2-40B4-BE49-F238E27FC236}">
                <a16:creationId xmlns:a16="http://schemas.microsoft.com/office/drawing/2014/main" id="{B1886052-8DAC-FF4A-C571-8A76DDE7F059}"/>
              </a:ext>
            </a:extLst>
          </p:cNvPr>
          <p:cNvGrpSpPr/>
          <p:nvPr/>
        </p:nvGrpSpPr>
        <p:grpSpPr>
          <a:xfrm>
            <a:off x="16945923" y="984083"/>
            <a:ext cx="2684152" cy="2684152"/>
            <a:chOff x="0" y="0"/>
            <a:chExt cx="812800" cy="812800"/>
          </a:xfrm>
        </p:grpSpPr>
        <p:sp>
          <p:nvSpPr>
            <p:cNvPr id="9" name="Freeform 6">
              <a:extLst>
                <a:ext uri="{FF2B5EF4-FFF2-40B4-BE49-F238E27FC236}">
                  <a16:creationId xmlns:a16="http://schemas.microsoft.com/office/drawing/2014/main" id="{44A38DBD-96AC-E557-5CF6-A0344FCACFD7}"/>
                </a:ext>
              </a:extLst>
            </p:cNvPr>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10" name="TextBox 7">
              <a:extLst>
                <a:ext uri="{FF2B5EF4-FFF2-40B4-BE49-F238E27FC236}">
                  <a16:creationId xmlns:a16="http://schemas.microsoft.com/office/drawing/2014/main" id="{3CBEA3CA-3EB8-6362-AB59-38E522F487C3}"/>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29AA129A-7233-6038-21D2-3CB10C801904}"/>
              </a:ext>
            </a:extLst>
          </p:cNvPr>
          <p:cNvSpPr txBox="1"/>
          <p:nvPr/>
        </p:nvSpPr>
        <p:spPr>
          <a:xfrm>
            <a:off x="2133600" y="2705100"/>
            <a:ext cx="13182600" cy="2308324"/>
          </a:xfrm>
          <a:prstGeom prst="rect">
            <a:avLst/>
          </a:prstGeom>
          <a:noFill/>
        </p:spPr>
        <p:txBody>
          <a:bodyPr wrap="square">
            <a:spAutoFit/>
          </a:bodyPr>
          <a:lstStyle/>
          <a:p>
            <a:pPr rtl="0">
              <a:spcBef>
                <a:spcPts val="0"/>
              </a:spcBef>
              <a:spcAft>
                <a:spcPts val="0"/>
              </a:spcAft>
            </a:pPr>
            <a:r>
              <a:rPr lang="en-US" sz="3600" b="0" i="0" u="none" strike="noStrike" dirty="0">
                <a:solidFill>
                  <a:srgbClr val="000000"/>
                </a:solidFill>
                <a:effectLst/>
                <a:latin typeface="Poppins Medium" panose="00000600000000000000" pitchFamily="2" charset="0"/>
                <a:cs typeface="Poppins Medium" panose="00000600000000000000" pitchFamily="2" charset="0"/>
              </a:rPr>
              <a:t>Scenario 1</a:t>
            </a:r>
            <a:r>
              <a:rPr lang="en-US" sz="3600" b="0" i="0" u="none" strike="noStrike" dirty="0">
                <a:solidFill>
                  <a:srgbClr val="FFFFFF"/>
                </a:solidFill>
                <a:effectLst/>
                <a:latin typeface="Poppins Medium" panose="00000600000000000000" pitchFamily="2" charset="0"/>
                <a:cs typeface="Poppins Medium" panose="00000600000000000000" pitchFamily="2" charset="0"/>
              </a:rPr>
              <a:t> </a:t>
            </a:r>
            <a:endParaRPr lang="en-US" sz="3600" b="0" dirty="0">
              <a:effectLst/>
              <a:latin typeface="Poppins Medium" panose="00000600000000000000" pitchFamily="2" charset="0"/>
              <a:cs typeface="Poppins Medium" panose="00000600000000000000" pitchFamily="2" charset="0"/>
            </a:endParaRPr>
          </a:p>
          <a:p>
            <a:pPr rtl="0">
              <a:spcBef>
                <a:spcPts val="0"/>
              </a:spcBef>
              <a:spcAft>
                <a:spcPts val="0"/>
              </a:spcAft>
            </a:pPr>
            <a:br>
              <a:rPr lang="en-US" sz="3600" b="0" dirty="0">
                <a:effectLst/>
                <a:latin typeface="Poppins Medium" panose="00000600000000000000" pitchFamily="2" charset="0"/>
                <a:cs typeface="Poppins Medium" panose="00000600000000000000" pitchFamily="2" charset="0"/>
              </a:rPr>
            </a:br>
            <a:r>
              <a:rPr lang="en-US" sz="3600" b="0" i="0" u="none" strike="noStrike" dirty="0">
                <a:solidFill>
                  <a:srgbClr val="000000"/>
                </a:solidFill>
                <a:effectLst/>
                <a:latin typeface="Poppins Medium" panose="00000600000000000000" pitchFamily="2" charset="0"/>
                <a:cs typeface="Poppins Medium" panose="00000600000000000000" pitchFamily="2" charset="0"/>
              </a:rPr>
              <a:t>How many shoes were sold in Tennessee in 2017?</a:t>
            </a:r>
            <a:endParaRPr lang="en-US" sz="3600" b="0" dirty="0">
              <a:effectLst/>
              <a:latin typeface="Poppins Medium" panose="00000600000000000000" pitchFamily="2" charset="0"/>
              <a:cs typeface="Poppins Medium" panose="00000600000000000000" pitchFamily="2" charset="0"/>
            </a:endParaRPr>
          </a:p>
          <a:p>
            <a:br>
              <a:rPr lang="en-US" dirty="0"/>
            </a:br>
            <a:endParaRPr lang="en-US" dirty="0"/>
          </a:p>
        </p:txBody>
      </p:sp>
    </p:spTree>
    <p:extLst>
      <p:ext uri="{BB962C8B-B14F-4D97-AF65-F5344CB8AC3E}">
        <p14:creationId xmlns:p14="http://schemas.microsoft.com/office/powerpoint/2010/main" val="2365082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0886E7F0-A187-DFD4-C6B6-EFF8D84F5836}"/>
              </a:ext>
            </a:extLst>
          </p:cNvPr>
          <p:cNvSpPr txBox="1"/>
          <p:nvPr/>
        </p:nvSpPr>
        <p:spPr>
          <a:xfrm>
            <a:off x="3477132" y="962025"/>
            <a:ext cx="11333736" cy="106439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Power BI Terminology</a:t>
            </a:r>
          </a:p>
        </p:txBody>
      </p:sp>
      <p:grpSp>
        <p:nvGrpSpPr>
          <p:cNvPr id="5" name="Group 2">
            <a:extLst>
              <a:ext uri="{FF2B5EF4-FFF2-40B4-BE49-F238E27FC236}">
                <a16:creationId xmlns:a16="http://schemas.microsoft.com/office/drawing/2014/main" id="{2DDE5F95-5174-F9CA-C157-D01D37FFA620}"/>
              </a:ext>
            </a:extLst>
          </p:cNvPr>
          <p:cNvGrpSpPr/>
          <p:nvPr/>
        </p:nvGrpSpPr>
        <p:grpSpPr>
          <a:xfrm>
            <a:off x="14728408" y="1817547"/>
            <a:ext cx="7119183" cy="7119183"/>
            <a:chOff x="0" y="0"/>
            <a:chExt cx="812800" cy="812800"/>
          </a:xfrm>
        </p:grpSpPr>
        <p:sp>
          <p:nvSpPr>
            <p:cNvPr id="6" name="Freeform 3">
              <a:extLst>
                <a:ext uri="{FF2B5EF4-FFF2-40B4-BE49-F238E27FC236}">
                  <a16:creationId xmlns:a16="http://schemas.microsoft.com/office/drawing/2014/main" id="{E285F34F-D461-E276-752D-41762E18BEFB}"/>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7" name="TextBox 4">
              <a:extLst>
                <a:ext uri="{FF2B5EF4-FFF2-40B4-BE49-F238E27FC236}">
                  <a16:creationId xmlns:a16="http://schemas.microsoft.com/office/drawing/2014/main" id="{F35A400D-4A8B-6F2B-B319-2BE80652552C}"/>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5">
            <a:extLst>
              <a:ext uri="{FF2B5EF4-FFF2-40B4-BE49-F238E27FC236}">
                <a16:creationId xmlns:a16="http://schemas.microsoft.com/office/drawing/2014/main" id="{B1886052-8DAC-FF4A-C571-8A76DDE7F059}"/>
              </a:ext>
            </a:extLst>
          </p:cNvPr>
          <p:cNvGrpSpPr/>
          <p:nvPr/>
        </p:nvGrpSpPr>
        <p:grpSpPr>
          <a:xfrm>
            <a:off x="16945923" y="984083"/>
            <a:ext cx="2684152" cy="2684152"/>
            <a:chOff x="0" y="0"/>
            <a:chExt cx="812800" cy="812800"/>
          </a:xfrm>
        </p:grpSpPr>
        <p:sp>
          <p:nvSpPr>
            <p:cNvPr id="9" name="Freeform 6">
              <a:extLst>
                <a:ext uri="{FF2B5EF4-FFF2-40B4-BE49-F238E27FC236}">
                  <a16:creationId xmlns:a16="http://schemas.microsoft.com/office/drawing/2014/main" id="{44A38DBD-96AC-E557-5CF6-A0344FCACFD7}"/>
                </a:ext>
              </a:extLst>
            </p:cNvPr>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10" name="TextBox 7">
              <a:extLst>
                <a:ext uri="{FF2B5EF4-FFF2-40B4-BE49-F238E27FC236}">
                  <a16:creationId xmlns:a16="http://schemas.microsoft.com/office/drawing/2014/main" id="{3CBEA3CA-3EB8-6362-AB59-38E522F487C3}"/>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29AA129A-7233-6038-21D2-3CB10C801904}"/>
              </a:ext>
            </a:extLst>
          </p:cNvPr>
          <p:cNvSpPr txBox="1"/>
          <p:nvPr/>
        </p:nvSpPr>
        <p:spPr>
          <a:xfrm>
            <a:off x="2133600" y="2705100"/>
            <a:ext cx="13182600" cy="2308324"/>
          </a:xfrm>
          <a:prstGeom prst="rect">
            <a:avLst/>
          </a:prstGeom>
          <a:noFill/>
        </p:spPr>
        <p:txBody>
          <a:bodyPr wrap="square">
            <a:spAutoFit/>
          </a:bodyPr>
          <a:lstStyle/>
          <a:p>
            <a:pPr rtl="0">
              <a:spcBef>
                <a:spcPts val="0"/>
              </a:spcBef>
              <a:spcAft>
                <a:spcPts val="0"/>
              </a:spcAft>
            </a:pPr>
            <a:r>
              <a:rPr lang="en-US" sz="3600" b="0" i="0" u="none" strike="noStrike" dirty="0">
                <a:solidFill>
                  <a:srgbClr val="000000"/>
                </a:solidFill>
                <a:effectLst/>
                <a:latin typeface="Poppins Medium" panose="00000600000000000000" pitchFamily="2" charset="0"/>
                <a:cs typeface="Poppins Medium" panose="00000600000000000000" pitchFamily="2" charset="0"/>
              </a:rPr>
              <a:t>Scenario 1</a:t>
            </a:r>
            <a:r>
              <a:rPr lang="en-US" sz="3600" b="0" i="0" u="none" strike="noStrike" dirty="0">
                <a:solidFill>
                  <a:srgbClr val="FFFFFF"/>
                </a:solidFill>
                <a:effectLst/>
                <a:latin typeface="Poppins Medium" panose="00000600000000000000" pitchFamily="2" charset="0"/>
                <a:cs typeface="Poppins Medium" panose="00000600000000000000" pitchFamily="2" charset="0"/>
              </a:rPr>
              <a:t> </a:t>
            </a:r>
            <a:endParaRPr lang="en-US" sz="3600" b="0" dirty="0">
              <a:effectLst/>
              <a:latin typeface="Poppins Medium" panose="00000600000000000000" pitchFamily="2" charset="0"/>
              <a:cs typeface="Poppins Medium" panose="00000600000000000000" pitchFamily="2" charset="0"/>
            </a:endParaRPr>
          </a:p>
          <a:p>
            <a:pPr rtl="0">
              <a:spcBef>
                <a:spcPts val="0"/>
              </a:spcBef>
              <a:spcAft>
                <a:spcPts val="0"/>
              </a:spcAft>
            </a:pPr>
            <a:br>
              <a:rPr lang="en-US" sz="3600" b="0" dirty="0">
                <a:effectLst/>
                <a:latin typeface="Poppins Medium" panose="00000600000000000000" pitchFamily="2" charset="0"/>
                <a:cs typeface="Poppins Medium" panose="00000600000000000000" pitchFamily="2" charset="0"/>
              </a:rPr>
            </a:br>
            <a:r>
              <a:rPr lang="en-US" sz="3600" b="0" i="0" u="none" strike="noStrike" dirty="0">
                <a:solidFill>
                  <a:schemeClr val="tx2"/>
                </a:solidFill>
                <a:effectLst/>
                <a:latin typeface="Poppins Medium" panose="00000600000000000000" pitchFamily="2" charset="0"/>
                <a:cs typeface="Poppins Medium" panose="00000600000000000000" pitchFamily="2" charset="0"/>
              </a:rPr>
              <a:t>How many</a:t>
            </a:r>
            <a:r>
              <a:rPr lang="en-US" sz="3600" b="0" i="0" u="none" strike="noStrike" dirty="0">
                <a:solidFill>
                  <a:srgbClr val="000000"/>
                </a:solidFill>
                <a:effectLst/>
                <a:latin typeface="Poppins Medium" panose="00000600000000000000" pitchFamily="2" charset="0"/>
                <a:cs typeface="Poppins Medium" panose="00000600000000000000" pitchFamily="2" charset="0"/>
              </a:rPr>
              <a:t> </a:t>
            </a:r>
            <a:r>
              <a:rPr lang="en-US" sz="3600" b="0" i="0" u="none" strike="noStrike" dirty="0">
                <a:solidFill>
                  <a:srgbClr val="C00000"/>
                </a:solidFill>
                <a:effectLst/>
                <a:latin typeface="Poppins Medium" panose="00000600000000000000" pitchFamily="2" charset="0"/>
                <a:cs typeface="Poppins Medium" panose="00000600000000000000" pitchFamily="2" charset="0"/>
              </a:rPr>
              <a:t>shoes were sold in Tennessee in 2017</a:t>
            </a:r>
            <a:r>
              <a:rPr lang="en-US" sz="3600" b="0" i="0" u="none" strike="noStrike" dirty="0">
                <a:solidFill>
                  <a:srgbClr val="000000"/>
                </a:solidFill>
                <a:effectLst/>
                <a:latin typeface="Poppins Medium" panose="00000600000000000000" pitchFamily="2" charset="0"/>
                <a:cs typeface="Poppins Medium" panose="00000600000000000000" pitchFamily="2" charset="0"/>
              </a:rPr>
              <a:t>?</a:t>
            </a:r>
            <a:endParaRPr lang="en-US" sz="3600" b="0" dirty="0">
              <a:effectLst/>
              <a:latin typeface="Poppins Medium" panose="00000600000000000000" pitchFamily="2" charset="0"/>
              <a:cs typeface="Poppins Medium" panose="00000600000000000000" pitchFamily="2" charset="0"/>
            </a:endParaRPr>
          </a:p>
          <a:p>
            <a:br>
              <a:rPr lang="en-US" dirty="0"/>
            </a:br>
            <a:endParaRPr lang="en-US" dirty="0"/>
          </a:p>
        </p:txBody>
      </p:sp>
    </p:spTree>
    <p:extLst>
      <p:ext uri="{BB962C8B-B14F-4D97-AF65-F5344CB8AC3E}">
        <p14:creationId xmlns:p14="http://schemas.microsoft.com/office/powerpoint/2010/main" val="2390768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0886E7F0-A187-DFD4-C6B6-EFF8D84F5836}"/>
              </a:ext>
            </a:extLst>
          </p:cNvPr>
          <p:cNvSpPr txBox="1"/>
          <p:nvPr/>
        </p:nvSpPr>
        <p:spPr>
          <a:xfrm>
            <a:off x="3477132" y="962025"/>
            <a:ext cx="11333736" cy="106439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Power BI Terminology</a:t>
            </a:r>
          </a:p>
        </p:txBody>
      </p:sp>
      <p:grpSp>
        <p:nvGrpSpPr>
          <p:cNvPr id="5" name="Group 2">
            <a:extLst>
              <a:ext uri="{FF2B5EF4-FFF2-40B4-BE49-F238E27FC236}">
                <a16:creationId xmlns:a16="http://schemas.microsoft.com/office/drawing/2014/main" id="{2DDE5F95-5174-F9CA-C157-D01D37FFA620}"/>
              </a:ext>
            </a:extLst>
          </p:cNvPr>
          <p:cNvGrpSpPr/>
          <p:nvPr/>
        </p:nvGrpSpPr>
        <p:grpSpPr>
          <a:xfrm>
            <a:off x="14728408" y="1817547"/>
            <a:ext cx="7119183" cy="7119183"/>
            <a:chOff x="0" y="0"/>
            <a:chExt cx="812800" cy="812800"/>
          </a:xfrm>
        </p:grpSpPr>
        <p:sp>
          <p:nvSpPr>
            <p:cNvPr id="6" name="Freeform 3">
              <a:extLst>
                <a:ext uri="{FF2B5EF4-FFF2-40B4-BE49-F238E27FC236}">
                  <a16:creationId xmlns:a16="http://schemas.microsoft.com/office/drawing/2014/main" id="{E285F34F-D461-E276-752D-41762E18BEFB}"/>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7" name="TextBox 4">
              <a:extLst>
                <a:ext uri="{FF2B5EF4-FFF2-40B4-BE49-F238E27FC236}">
                  <a16:creationId xmlns:a16="http://schemas.microsoft.com/office/drawing/2014/main" id="{F35A400D-4A8B-6F2B-B319-2BE80652552C}"/>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5">
            <a:extLst>
              <a:ext uri="{FF2B5EF4-FFF2-40B4-BE49-F238E27FC236}">
                <a16:creationId xmlns:a16="http://schemas.microsoft.com/office/drawing/2014/main" id="{B1886052-8DAC-FF4A-C571-8A76DDE7F059}"/>
              </a:ext>
            </a:extLst>
          </p:cNvPr>
          <p:cNvGrpSpPr/>
          <p:nvPr/>
        </p:nvGrpSpPr>
        <p:grpSpPr>
          <a:xfrm>
            <a:off x="16945923" y="984083"/>
            <a:ext cx="2684152" cy="2684152"/>
            <a:chOff x="0" y="0"/>
            <a:chExt cx="812800" cy="812800"/>
          </a:xfrm>
        </p:grpSpPr>
        <p:sp>
          <p:nvSpPr>
            <p:cNvPr id="9" name="Freeform 6">
              <a:extLst>
                <a:ext uri="{FF2B5EF4-FFF2-40B4-BE49-F238E27FC236}">
                  <a16:creationId xmlns:a16="http://schemas.microsoft.com/office/drawing/2014/main" id="{44A38DBD-96AC-E557-5CF6-A0344FCACFD7}"/>
                </a:ext>
              </a:extLst>
            </p:cNvPr>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10" name="TextBox 7">
              <a:extLst>
                <a:ext uri="{FF2B5EF4-FFF2-40B4-BE49-F238E27FC236}">
                  <a16:creationId xmlns:a16="http://schemas.microsoft.com/office/drawing/2014/main" id="{3CBEA3CA-3EB8-6362-AB59-38E522F487C3}"/>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14534DC0-5616-B705-A1FB-025F486C29A5}"/>
              </a:ext>
            </a:extLst>
          </p:cNvPr>
          <p:cNvSpPr txBox="1"/>
          <p:nvPr/>
        </p:nvSpPr>
        <p:spPr>
          <a:xfrm>
            <a:off x="1752600" y="2514820"/>
            <a:ext cx="12573000" cy="2862322"/>
          </a:xfrm>
          <a:prstGeom prst="rect">
            <a:avLst/>
          </a:prstGeom>
          <a:noFill/>
        </p:spPr>
        <p:txBody>
          <a:bodyPr wrap="square">
            <a:spAutoFit/>
          </a:bodyPr>
          <a:lstStyle/>
          <a:p>
            <a:pPr rtl="0">
              <a:spcBef>
                <a:spcPts val="0"/>
              </a:spcBef>
              <a:spcAft>
                <a:spcPts val="0"/>
              </a:spcAft>
            </a:pPr>
            <a:r>
              <a:rPr lang="en-US" sz="3600" b="0" i="0" u="none" strike="noStrike" dirty="0">
                <a:solidFill>
                  <a:srgbClr val="000000"/>
                </a:solidFill>
                <a:effectLst/>
                <a:latin typeface="Poppins Medium" panose="00000600000000000000" pitchFamily="2" charset="0"/>
                <a:cs typeface="Poppins Medium" panose="00000600000000000000" pitchFamily="2" charset="0"/>
              </a:rPr>
              <a:t>Scenario 2</a:t>
            </a:r>
            <a:r>
              <a:rPr lang="en-US" sz="3600" b="0" i="0" u="none" strike="noStrike" dirty="0">
                <a:solidFill>
                  <a:srgbClr val="FFFFFF"/>
                </a:solidFill>
                <a:effectLst/>
                <a:latin typeface="Poppins Medium" panose="00000600000000000000" pitchFamily="2" charset="0"/>
                <a:cs typeface="Poppins Medium" panose="00000600000000000000" pitchFamily="2" charset="0"/>
              </a:rPr>
              <a:t> </a:t>
            </a:r>
            <a:endParaRPr lang="en-US" sz="3600" b="0" dirty="0">
              <a:effectLst/>
              <a:latin typeface="Poppins Medium" panose="00000600000000000000" pitchFamily="2" charset="0"/>
              <a:cs typeface="Poppins Medium" panose="00000600000000000000" pitchFamily="2" charset="0"/>
            </a:endParaRPr>
          </a:p>
          <a:p>
            <a:pPr rtl="0">
              <a:spcBef>
                <a:spcPts val="0"/>
              </a:spcBef>
              <a:spcAft>
                <a:spcPts val="0"/>
              </a:spcAft>
            </a:pPr>
            <a:br>
              <a:rPr lang="en-US" sz="3600" b="0" dirty="0">
                <a:effectLst/>
                <a:latin typeface="Poppins Medium" panose="00000600000000000000" pitchFamily="2" charset="0"/>
                <a:cs typeface="Poppins Medium" panose="00000600000000000000" pitchFamily="2" charset="0"/>
              </a:rPr>
            </a:br>
            <a:r>
              <a:rPr lang="en-US" sz="3600" b="0" i="0" u="none" strike="noStrike" dirty="0">
                <a:effectLst/>
                <a:latin typeface="Poppins Medium" panose="00000600000000000000" pitchFamily="2" charset="0"/>
                <a:cs typeface="Poppins Medium" panose="00000600000000000000" pitchFamily="2" charset="0"/>
              </a:rPr>
              <a:t>How many kids under the age of 10 bought red Nikes in the USA in 2018?</a:t>
            </a:r>
            <a:endParaRPr lang="en-US" sz="3600" b="0" dirty="0">
              <a:effectLst/>
              <a:latin typeface="Poppins Medium" panose="00000600000000000000" pitchFamily="2" charset="0"/>
              <a:cs typeface="Poppins Medium" panose="00000600000000000000" pitchFamily="2" charset="0"/>
            </a:endParaRPr>
          </a:p>
          <a:p>
            <a:br>
              <a:rPr lang="en-US" dirty="0"/>
            </a:br>
            <a:endParaRPr lang="en-US" dirty="0"/>
          </a:p>
        </p:txBody>
      </p:sp>
    </p:spTree>
    <p:extLst>
      <p:ext uri="{BB962C8B-B14F-4D97-AF65-F5344CB8AC3E}">
        <p14:creationId xmlns:p14="http://schemas.microsoft.com/office/powerpoint/2010/main" val="382999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0886E7F0-A187-DFD4-C6B6-EFF8D84F5836}"/>
              </a:ext>
            </a:extLst>
          </p:cNvPr>
          <p:cNvSpPr txBox="1"/>
          <p:nvPr/>
        </p:nvSpPr>
        <p:spPr>
          <a:xfrm>
            <a:off x="3477132" y="962025"/>
            <a:ext cx="11333736" cy="106439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Power BI Terminology</a:t>
            </a:r>
          </a:p>
        </p:txBody>
      </p:sp>
      <p:grpSp>
        <p:nvGrpSpPr>
          <p:cNvPr id="5" name="Group 2">
            <a:extLst>
              <a:ext uri="{FF2B5EF4-FFF2-40B4-BE49-F238E27FC236}">
                <a16:creationId xmlns:a16="http://schemas.microsoft.com/office/drawing/2014/main" id="{2DDE5F95-5174-F9CA-C157-D01D37FFA620}"/>
              </a:ext>
            </a:extLst>
          </p:cNvPr>
          <p:cNvGrpSpPr/>
          <p:nvPr/>
        </p:nvGrpSpPr>
        <p:grpSpPr>
          <a:xfrm>
            <a:off x="14728408" y="1817547"/>
            <a:ext cx="7119183" cy="7119183"/>
            <a:chOff x="0" y="0"/>
            <a:chExt cx="812800" cy="812800"/>
          </a:xfrm>
        </p:grpSpPr>
        <p:sp>
          <p:nvSpPr>
            <p:cNvPr id="6" name="Freeform 3">
              <a:extLst>
                <a:ext uri="{FF2B5EF4-FFF2-40B4-BE49-F238E27FC236}">
                  <a16:creationId xmlns:a16="http://schemas.microsoft.com/office/drawing/2014/main" id="{E285F34F-D461-E276-752D-41762E18BEFB}"/>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7" name="TextBox 4">
              <a:extLst>
                <a:ext uri="{FF2B5EF4-FFF2-40B4-BE49-F238E27FC236}">
                  <a16:creationId xmlns:a16="http://schemas.microsoft.com/office/drawing/2014/main" id="{F35A400D-4A8B-6F2B-B319-2BE80652552C}"/>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5">
            <a:extLst>
              <a:ext uri="{FF2B5EF4-FFF2-40B4-BE49-F238E27FC236}">
                <a16:creationId xmlns:a16="http://schemas.microsoft.com/office/drawing/2014/main" id="{B1886052-8DAC-FF4A-C571-8A76DDE7F059}"/>
              </a:ext>
            </a:extLst>
          </p:cNvPr>
          <p:cNvGrpSpPr/>
          <p:nvPr/>
        </p:nvGrpSpPr>
        <p:grpSpPr>
          <a:xfrm>
            <a:off x="16945923" y="984083"/>
            <a:ext cx="2684152" cy="2684152"/>
            <a:chOff x="0" y="0"/>
            <a:chExt cx="812800" cy="812800"/>
          </a:xfrm>
        </p:grpSpPr>
        <p:sp>
          <p:nvSpPr>
            <p:cNvPr id="9" name="Freeform 6">
              <a:extLst>
                <a:ext uri="{FF2B5EF4-FFF2-40B4-BE49-F238E27FC236}">
                  <a16:creationId xmlns:a16="http://schemas.microsoft.com/office/drawing/2014/main" id="{44A38DBD-96AC-E557-5CF6-A0344FCACFD7}"/>
                </a:ext>
              </a:extLst>
            </p:cNvPr>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10" name="TextBox 7">
              <a:extLst>
                <a:ext uri="{FF2B5EF4-FFF2-40B4-BE49-F238E27FC236}">
                  <a16:creationId xmlns:a16="http://schemas.microsoft.com/office/drawing/2014/main" id="{3CBEA3CA-3EB8-6362-AB59-38E522F487C3}"/>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14534DC0-5616-B705-A1FB-025F486C29A5}"/>
              </a:ext>
            </a:extLst>
          </p:cNvPr>
          <p:cNvSpPr txBox="1"/>
          <p:nvPr/>
        </p:nvSpPr>
        <p:spPr>
          <a:xfrm>
            <a:off x="1752600" y="2514820"/>
            <a:ext cx="12573000" cy="2862322"/>
          </a:xfrm>
          <a:prstGeom prst="rect">
            <a:avLst/>
          </a:prstGeom>
          <a:noFill/>
        </p:spPr>
        <p:txBody>
          <a:bodyPr wrap="square">
            <a:spAutoFit/>
          </a:bodyPr>
          <a:lstStyle/>
          <a:p>
            <a:pPr rtl="0">
              <a:spcBef>
                <a:spcPts val="0"/>
              </a:spcBef>
              <a:spcAft>
                <a:spcPts val="0"/>
              </a:spcAft>
            </a:pPr>
            <a:r>
              <a:rPr lang="en-US" sz="3600" b="0" i="0" u="none" strike="noStrike" dirty="0">
                <a:solidFill>
                  <a:srgbClr val="000000"/>
                </a:solidFill>
                <a:effectLst/>
                <a:latin typeface="Poppins Medium" panose="00000600000000000000" pitchFamily="2" charset="0"/>
                <a:cs typeface="Poppins Medium" panose="00000600000000000000" pitchFamily="2" charset="0"/>
              </a:rPr>
              <a:t>Scenario 2</a:t>
            </a:r>
            <a:r>
              <a:rPr lang="en-US" sz="3600" b="0" i="0" u="none" strike="noStrike" dirty="0">
                <a:solidFill>
                  <a:srgbClr val="FFFFFF"/>
                </a:solidFill>
                <a:effectLst/>
                <a:latin typeface="Poppins Medium" panose="00000600000000000000" pitchFamily="2" charset="0"/>
                <a:cs typeface="Poppins Medium" panose="00000600000000000000" pitchFamily="2" charset="0"/>
              </a:rPr>
              <a:t> </a:t>
            </a:r>
            <a:endParaRPr lang="en-US" sz="3600" b="0" dirty="0">
              <a:effectLst/>
              <a:latin typeface="Poppins Medium" panose="00000600000000000000" pitchFamily="2" charset="0"/>
              <a:cs typeface="Poppins Medium" panose="00000600000000000000" pitchFamily="2" charset="0"/>
            </a:endParaRPr>
          </a:p>
          <a:p>
            <a:pPr rtl="0">
              <a:spcBef>
                <a:spcPts val="0"/>
              </a:spcBef>
              <a:spcAft>
                <a:spcPts val="0"/>
              </a:spcAft>
            </a:pPr>
            <a:br>
              <a:rPr lang="en-US" sz="3600" b="0" dirty="0">
                <a:effectLst/>
                <a:latin typeface="Poppins Medium" panose="00000600000000000000" pitchFamily="2" charset="0"/>
                <a:cs typeface="Poppins Medium" panose="00000600000000000000" pitchFamily="2" charset="0"/>
              </a:rPr>
            </a:br>
            <a:r>
              <a:rPr lang="en-US" sz="3600" b="0" i="0" u="none" strike="noStrike" dirty="0">
                <a:solidFill>
                  <a:schemeClr val="tx2"/>
                </a:solidFill>
                <a:effectLst/>
                <a:latin typeface="Poppins Medium" panose="00000600000000000000" pitchFamily="2" charset="0"/>
                <a:cs typeface="Poppins Medium" panose="00000600000000000000" pitchFamily="2" charset="0"/>
              </a:rPr>
              <a:t>How many </a:t>
            </a:r>
            <a:r>
              <a:rPr lang="en-US" sz="3600" b="0" i="0" u="none" strike="noStrike" dirty="0">
                <a:solidFill>
                  <a:srgbClr val="C00000"/>
                </a:solidFill>
                <a:effectLst/>
                <a:latin typeface="Poppins Medium" panose="00000600000000000000" pitchFamily="2" charset="0"/>
                <a:cs typeface="Poppins Medium" panose="00000600000000000000" pitchFamily="2" charset="0"/>
              </a:rPr>
              <a:t>kids under the age of 10 bought red Nikes in the USA in 2018?</a:t>
            </a:r>
            <a:endParaRPr lang="en-US" sz="3600" b="0" dirty="0">
              <a:solidFill>
                <a:srgbClr val="C00000"/>
              </a:solidFill>
              <a:effectLst/>
              <a:latin typeface="Poppins Medium" panose="00000600000000000000" pitchFamily="2" charset="0"/>
              <a:cs typeface="Poppins Medium" panose="00000600000000000000" pitchFamily="2" charset="0"/>
            </a:endParaRPr>
          </a:p>
          <a:p>
            <a:br>
              <a:rPr lang="en-US" dirty="0"/>
            </a:br>
            <a:endParaRPr lang="en-US" dirty="0"/>
          </a:p>
        </p:txBody>
      </p:sp>
    </p:spTree>
    <p:extLst>
      <p:ext uri="{BB962C8B-B14F-4D97-AF65-F5344CB8AC3E}">
        <p14:creationId xmlns:p14="http://schemas.microsoft.com/office/powerpoint/2010/main" val="2220547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0886E7F0-A187-DFD4-C6B6-EFF8D84F5836}"/>
              </a:ext>
            </a:extLst>
          </p:cNvPr>
          <p:cNvSpPr txBox="1"/>
          <p:nvPr/>
        </p:nvSpPr>
        <p:spPr>
          <a:xfrm>
            <a:off x="3477132" y="962025"/>
            <a:ext cx="11333736" cy="106439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Power BI Terminology</a:t>
            </a:r>
          </a:p>
        </p:txBody>
      </p:sp>
      <p:grpSp>
        <p:nvGrpSpPr>
          <p:cNvPr id="5" name="Group 2">
            <a:extLst>
              <a:ext uri="{FF2B5EF4-FFF2-40B4-BE49-F238E27FC236}">
                <a16:creationId xmlns:a16="http://schemas.microsoft.com/office/drawing/2014/main" id="{2DDE5F95-5174-F9CA-C157-D01D37FFA620}"/>
              </a:ext>
            </a:extLst>
          </p:cNvPr>
          <p:cNvGrpSpPr/>
          <p:nvPr/>
        </p:nvGrpSpPr>
        <p:grpSpPr>
          <a:xfrm>
            <a:off x="14728408" y="1817547"/>
            <a:ext cx="7119183" cy="7119183"/>
            <a:chOff x="0" y="0"/>
            <a:chExt cx="812800" cy="812800"/>
          </a:xfrm>
        </p:grpSpPr>
        <p:sp>
          <p:nvSpPr>
            <p:cNvPr id="6" name="Freeform 3">
              <a:extLst>
                <a:ext uri="{FF2B5EF4-FFF2-40B4-BE49-F238E27FC236}">
                  <a16:creationId xmlns:a16="http://schemas.microsoft.com/office/drawing/2014/main" id="{E285F34F-D461-E276-752D-41762E18BEFB}"/>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7" name="TextBox 4">
              <a:extLst>
                <a:ext uri="{FF2B5EF4-FFF2-40B4-BE49-F238E27FC236}">
                  <a16:creationId xmlns:a16="http://schemas.microsoft.com/office/drawing/2014/main" id="{F35A400D-4A8B-6F2B-B319-2BE80652552C}"/>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5">
            <a:extLst>
              <a:ext uri="{FF2B5EF4-FFF2-40B4-BE49-F238E27FC236}">
                <a16:creationId xmlns:a16="http://schemas.microsoft.com/office/drawing/2014/main" id="{B1886052-8DAC-FF4A-C571-8A76DDE7F059}"/>
              </a:ext>
            </a:extLst>
          </p:cNvPr>
          <p:cNvGrpSpPr/>
          <p:nvPr/>
        </p:nvGrpSpPr>
        <p:grpSpPr>
          <a:xfrm>
            <a:off x="16945923" y="984083"/>
            <a:ext cx="2684152" cy="2684152"/>
            <a:chOff x="0" y="0"/>
            <a:chExt cx="812800" cy="812800"/>
          </a:xfrm>
        </p:grpSpPr>
        <p:sp>
          <p:nvSpPr>
            <p:cNvPr id="9" name="Freeform 6">
              <a:extLst>
                <a:ext uri="{FF2B5EF4-FFF2-40B4-BE49-F238E27FC236}">
                  <a16:creationId xmlns:a16="http://schemas.microsoft.com/office/drawing/2014/main" id="{44A38DBD-96AC-E557-5CF6-A0344FCACFD7}"/>
                </a:ext>
              </a:extLst>
            </p:cNvPr>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10" name="TextBox 7">
              <a:extLst>
                <a:ext uri="{FF2B5EF4-FFF2-40B4-BE49-F238E27FC236}">
                  <a16:creationId xmlns:a16="http://schemas.microsoft.com/office/drawing/2014/main" id="{3CBEA3CA-3EB8-6362-AB59-38E522F487C3}"/>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pic>
        <p:nvPicPr>
          <p:cNvPr id="6146" name="Picture 2" descr="What is A Column Chart | EdrawMax Online">
            <a:extLst>
              <a:ext uri="{FF2B5EF4-FFF2-40B4-BE49-F238E27FC236}">
                <a16:creationId xmlns:a16="http://schemas.microsoft.com/office/drawing/2014/main" id="{832CDC05-646E-7992-E7A3-908FD764B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292" y="3208901"/>
            <a:ext cx="7114802" cy="38395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176E18-66C2-2A14-5EF2-301B2CC6910E}"/>
              </a:ext>
            </a:extLst>
          </p:cNvPr>
          <p:cNvSpPr txBox="1"/>
          <p:nvPr/>
        </p:nvSpPr>
        <p:spPr>
          <a:xfrm>
            <a:off x="4114800" y="7048500"/>
            <a:ext cx="3810000" cy="523220"/>
          </a:xfrm>
          <a:prstGeom prst="rect">
            <a:avLst/>
          </a:prstGeom>
          <a:noFill/>
        </p:spPr>
        <p:txBody>
          <a:bodyPr wrap="square" rtlCol="0">
            <a:spAutoFit/>
          </a:bodyPr>
          <a:lstStyle/>
          <a:p>
            <a:r>
              <a:rPr lang="en-US" sz="2800" dirty="0">
                <a:solidFill>
                  <a:srgbClr val="C00000"/>
                </a:solidFill>
                <a:latin typeface="Poppins Medium" panose="00000600000000000000" pitchFamily="2" charset="0"/>
                <a:cs typeface="Poppins Medium" panose="00000600000000000000" pitchFamily="2" charset="0"/>
              </a:rPr>
              <a:t>Dimensions</a:t>
            </a:r>
          </a:p>
        </p:txBody>
      </p:sp>
      <p:sp>
        <p:nvSpPr>
          <p:cNvPr id="3" name="TextBox 2">
            <a:extLst>
              <a:ext uri="{FF2B5EF4-FFF2-40B4-BE49-F238E27FC236}">
                <a16:creationId xmlns:a16="http://schemas.microsoft.com/office/drawing/2014/main" id="{AEB617B3-3720-29A5-7D48-D6C23AEDFB68}"/>
              </a:ext>
            </a:extLst>
          </p:cNvPr>
          <p:cNvSpPr txBox="1"/>
          <p:nvPr/>
        </p:nvSpPr>
        <p:spPr>
          <a:xfrm rot="16200000">
            <a:off x="1245702" y="4500890"/>
            <a:ext cx="1676400" cy="523220"/>
          </a:xfrm>
          <a:prstGeom prst="rect">
            <a:avLst/>
          </a:prstGeom>
          <a:noFill/>
        </p:spPr>
        <p:txBody>
          <a:bodyPr wrap="square" rtlCol="0">
            <a:spAutoFit/>
          </a:bodyPr>
          <a:lstStyle/>
          <a:p>
            <a:r>
              <a:rPr lang="en-US" sz="2800" dirty="0">
                <a:solidFill>
                  <a:schemeClr val="tx2"/>
                </a:solidFill>
                <a:latin typeface="Poppins Medium" panose="00000600000000000000" pitchFamily="2" charset="0"/>
                <a:cs typeface="Poppins Medium" panose="00000600000000000000" pitchFamily="2" charset="0"/>
              </a:rPr>
              <a:t>Facts</a:t>
            </a:r>
          </a:p>
        </p:txBody>
      </p:sp>
      <p:sp>
        <p:nvSpPr>
          <p:cNvPr id="11" name="TextBox 10">
            <a:extLst>
              <a:ext uri="{FF2B5EF4-FFF2-40B4-BE49-F238E27FC236}">
                <a16:creationId xmlns:a16="http://schemas.microsoft.com/office/drawing/2014/main" id="{982237BE-306C-9723-DBFA-2A44396C7F1A}"/>
              </a:ext>
            </a:extLst>
          </p:cNvPr>
          <p:cNvSpPr txBox="1"/>
          <p:nvPr/>
        </p:nvSpPr>
        <p:spPr>
          <a:xfrm>
            <a:off x="9762260" y="5688542"/>
            <a:ext cx="5410200" cy="1754326"/>
          </a:xfrm>
          <a:prstGeom prst="rect">
            <a:avLst/>
          </a:prstGeom>
          <a:noFill/>
        </p:spPr>
        <p:txBody>
          <a:bodyPr wrap="square" rtlCol="0">
            <a:spAutoFit/>
          </a:bodyPr>
          <a:lstStyle/>
          <a:p>
            <a:pPr rtl="0">
              <a:spcBef>
                <a:spcPts val="0"/>
              </a:spcBef>
              <a:spcAft>
                <a:spcPts val="0"/>
              </a:spcAft>
            </a:pPr>
            <a:r>
              <a:rPr lang="en-US" sz="3600" b="0" i="0" u="none" strike="noStrike" dirty="0">
                <a:solidFill>
                  <a:srgbClr val="000000"/>
                </a:solidFill>
                <a:effectLst/>
                <a:latin typeface="Poppins Medium" panose="00000600000000000000" pitchFamily="2" charset="0"/>
                <a:cs typeface="Poppins Medium" panose="00000600000000000000" pitchFamily="2" charset="0"/>
              </a:rPr>
              <a:t>SELECT </a:t>
            </a:r>
            <a:r>
              <a:rPr lang="en-US" sz="3600" b="0" i="0" u="none" strike="noStrike" dirty="0">
                <a:solidFill>
                  <a:srgbClr val="0000FF"/>
                </a:solidFill>
                <a:effectLst/>
                <a:latin typeface="Poppins Medium" panose="00000600000000000000" pitchFamily="2" charset="0"/>
                <a:cs typeface="Poppins Medium" panose="00000600000000000000" pitchFamily="2" charset="0"/>
              </a:rPr>
              <a:t>FACT</a:t>
            </a:r>
            <a:endParaRPr lang="en-US" sz="3600" b="0" dirty="0">
              <a:effectLst/>
              <a:latin typeface="Poppins Medium" panose="00000600000000000000" pitchFamily="2" charset="0"/>
              <a:cs typeface="Poppins Medium" panose="00000600000000000000" pitchFamily="2" charset="0"/>
            </a:endParaRPr>
          </a:p>
          <a:p>
            <a:pPr rtl="0">
              <a:spcBef>
                <a:spcPts val="0"/>
              </a:spcBef>
              <a:spcAft>
                <a:spcPts val="0"/>
              </a:spcAft>
            </a:pPr>
            <a:r>
              <a:rPr lang="en-US" sz="3600" b="0" i="0" u="none" strike="noStrike" dirty="0">
                <a:solidFill>
                  <a:srgbClr val="000000"/>
                </a:solidFill>
                <a:effectLst/>
                <a:latin typeface="Poppins Medium" panose="00000600000000000000" pitchFamily="2" charset="0"/>
                <a:cs typeface="Poppins Medium" panose="00000600000000000000" pitchFamily="2" charset="0"/>
              </a:rPr>
              <a:t>FROM TABLE</a:t>
            </a:r>
            <a:endParaRPr lang="en-US" sz="3600" b="0" dirty="0">
              <a:effectLst/>
              <a:latin typeface="Poppins Medium" panose="00000600000000000000" pitchFamily="2" charset="0"/>
              <a:cs typeface="Poppins Medium" panose="00000600000000000000" pitchFamily="2" charset="0"/>
            </a:endParaRPr>
          </a:p>
          <a:p>
            <a:r>
              <a:rPr lang="en-US" sz="3600" b="0" i="0" u="none" strike="noStrike" dirty="0">
                <a:solidFill>
                  <a:srgbClr val="000000"/>
                </a:solidFill>
                <a:effectLst/>
                <a:latin typeface="Poppins Medium" panose="00000600000000000000" pitchFamily="2" charset="0"/>
                <a:cs typeface="Poppins Medium" panose="00000600000000000000" pitchFamily="2" charset="0"/>
              </a:rPr>
              <a:t>GROUP BY </a:t>
            </a:r>
            <a:r>
              <a:rPr lang="en-US" sz="3600" b="0" i="0" u="none" strike="noStrike" dirty="0">
                <a:solidFill>
                  <a:srgbClr val="FF0000"/>
                </a:solidFill>
                <a:effectLst/>
                <a:latin typeface="Poppins Medium" panose="00000600000000000000" pitchFamily="2" charset="0"/>
                <a:cs typeface="Poppins Medium" panose="00000600000000000000" pitchFamily="2" charset="0"/>
              </a:rPr>
              <a:t>DIMENSION</a:t>
            </a:r>
            <a:endParaRPr lang="en-US" sz="3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853185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0886E7F0-A187-DFD4-C6B6-EFF8D84F5836}"/>
              </a:ext>
            </a:extLst>
          </p:cNvPr>
          <p:cNvSpPr txBox="1"/>
          <p:nvPr/>
        </p:nvSpPr>
        <p:spPr>
          <a:xfrm>
            <a:off x="3477132" y="962025"/>
            <a:ext cx="11333736" cy="106439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Power BI Terminology</a:t>
            </a:r>
          </a:p>
        </p:txBody>
      </p:sp>
      <p:grpSp>
        <p:nvGrpSpPr>
          <p:cNvPr id="5" name="Group 2">
            <a:extLst>
              <a:ext uri="{FF2B5EF4-FFF2-40B4-BE49-F238E27FC236}">
                <a16:creationId xmlns:a16="http://schemas.microsoft.com/office/drawing/2014/main" id="{2DDE5F95-5174-F9CA-C157-D01D37FFA620}"/>
              </a:ext>
            </a:extLst>
          </p:cNvPr>
          <p:cNvGrpSpPr/>
          <p:nvPr/>
        </p:nvGrpSpPr>
        <p:grpSpPr>
          <a:xfrm>
            <a:off x="14728408" y="1817547"/>
            <a:ext cx="7119183" cy="7119183"/>
            <a:chOff x="0" y="0"/>
            <a:chExt cx="812800" cy="812800"/>
          </a:xfrm>
        </p:grpSpPr>
        <p:sp>
          <p:nvSpPr>
            <p:cNvPr id="6" name="Freeform 3">
              <a:extLst>
                <a:ext uri="{FF2B5EF4-FFF2-40B4-BE49-F238E27FC236}">
                  <a16:creationId xmlns:a16="http://schemas.microsoft.com/office/drawing/2014/main" id="{E285F34F-D461-E276-752D-41762E18BEFB}"/>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7" name="TextBox 4">
              <a:extLst>
                <a:ext uri="{FF2B5EF4-FFF2-40B4-BE49-F238E27FC236}">
                  <a16:creationId xmlns:a16="http://schemas.microsoft.com/office/drawing/2014/main" id="{F35A400D-4A8B-6F2B-B319-2BE80652552C}"/>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5">
            <a:extLst>
              <a:ext uri="{FF2B5EF4-FFF2-40B4-BE49-F238E27FC236}">
                <a16:creationId xmlns:a16="http://schemas.microsoft.com/office/drawing/2014/main" id="{B1886052-8DAC-FF4A-C571-8A76DDE7F059}"/>
              </a:ext>
            </a:extLst>
          </p:cNvPr>
          <p:cNvGrpSpPr/>
          <p:nvPr/>
        </p:nvGrpSpPr>
        <p:grpSpPr>
          <a:xfrm>
            <a:off x="16945923" y="984083"/>
            <a:ext cx="2684152" cy="2684152"/>
            <a:chOff x="0" y="0"/>
            <a:chExt cx="812800" cy="812800"/>
          </a:xfrm>
        </p:grpSpPr>
        <p:sp>
          <p:nvSpPr>
            <p:cNvPr id="9" name="Freeform 6">
              <a:extLst>
                <a:ext uri="{FF2B5EF4-FFF2-40B4-BE49-F238E27FC236}">
                  <a16:creationId xmlns:a16="http://schemas.microsoft.com/office/drawing/2014/main" id="{44A38DBD-96AC-E557-5CF6-A0344FCACFD7}"/>
                </a:ext>
              </a:extLst>
            </p:cNvPr>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10" name="TextBox 7">
              <a:extLst>
                <a:ext uri="{FF2B5EF4-FFF2-40B4-BE49-F238E27FC236}">
                  <a16:creationId xmlns:a16="http://schemas.microsoft.com/office/drawing/2014/main" id="{3CBEA3CA-3EB8-6362-AB59-38E522F487C3}"/>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1">
            <a:extLst>
              <a:ext uri="{FF2B5EF4-FFF2-40B4-BE49-F238E27FC236}">
                <a16:creationId xmlns:a16="http://schemas.microsoft.com/office/drawing/2014/main" id="{8A176E18-66C2-2A14-5EF2-301B2CC6910E}"/>
              </a:ext>
            </a:extLst>
          </p:cNvPr>
          <p:cNvSpPr txBox="1"/>
          <p:nvPr/>
        </p:nvSpPr>
        <p:spPr>
          <a:xfrm>
            <a:off x="4114800" y="7048500"/>
            <a:ext cx="3810000" cy="523220"/>
          </a:xfrm>
          <a:prstGeom prst="rect">
            <a:avLst/>
          </a:prstGeom>
          <a:noFill/>
        </p:spPr>
        <p:txBody>
          <a:bodyPr wrap="square" rtlCol="0">
            <a:spAutoFit/>
          </a:bodyPr>
          <a:lstStyle/>
          <a:p>
            <a:r>
              <a:rPr lang="en-US" sz="2800" dirty="0">
                <a:solidFill>
                  <a:srgbClr val="C00000"/>
                </a:solidFill>
                <a:latin typeface="Poppins Medium" panose="00000600000000000000" pitchFamily="2" charset="0"/>
                <a:cs typeface="Poppins Medium" panose="00000600000000000000" pitchFamily="2" charset="0"/>
              </a:rPr>
              <a:t>Dimensions</a:t>
            </a:r>
          </a:p>
        </p:txBody>
      </p:sp>
      <p:sp>
        <p:nvSpPr>
          <p:cNvPr id="3" name="TextBox 2">
            <a:extLst>
              <a:ext uri="{FF2B5EF4-FFF2-40B4-BE49-F238E27FC236}">
                <a16:creationId xmlns:a16="http://schemas.microsoft.com/office/drawing/2014/main" id="{AEB617B3-3720-29A5-7D48-D6C23AEDFB68}"/>
              </a:ext>
            </a:extLst>
          </p:cNvPr>
          <p:cNvSpPr txBox="1"/>
          <p:nvPr/>
        </p:nvSpPr>
        <p:spPr>
          <a:xfrm rot="16200000">
            <a:off x="1245702" y="4500890"/>
            <a:ext cx="1676400" cy="523220"/>
          </a:xfrm>
          <a:prstGeom prst="rect">
            <a:avLst/>
          </a:prstGeom>
          <a:noFill/>
        </p:spPr>
        <p:txBody>
          <a:bodyPr wrap="square" rtlCol="0">
            <a:spAutoFit/>
          </a:bodyPr>
          <a:lstStyle/>
          <a:p>
            <a:r>
              <a:rPr lang="en-US" sz="2800" dirty="0">
                <a:solidFill>
                  <a:schemeClr val="tx2"/>
                </a:solidFill>
                <a:latin typeface="Poppins Medium" panose="00000600000000000000" pitchFamily="2" charset="0"/>
                <a:cs typeface="Poppins Medium" panose="00000600000000000000" pitchFamily="2" charset="0"/>
              </a:rPr>
              <a:t>Facts</a:t>
            </a:r>
          </a:p>
        </p:txBody>
      </p:sp>
      <p:sp>
        <p:nvSpPr>
          <p:cNvPr id="11" name="TextBox 10">
            <a:extLst>
              <a:ext uri="{FF2B5EF4-FFF2-40B4-BE49-F238E27FC236}">
                <a16:creationId xmlns:a16="http://schemas.microsoft.com/office/drawing/2014/main" id="{982237BE-306C-9723-DBFA-2A44396C7F1A}"/>
              </a:ext>
            </a:extLst>
          </p:cNvPr>
          <p:cNvSpPr txBox="1"/>
          <p:nvPr/>
        </p:nvSpPr>
        <p:spPr>
          <a:xfrm>
            <a:off x="9762260" y="5688542"/>
            <a:ext cx="6189758" cy="3416320"/>
          </a:xfrm>
          <a:prstGeom prst="rect">
            <a:avLst/>
          </a:prstGeom>
          <a:noFill/>
        </p:spPr>
        <p:txBody>
          <a:bodyPr wrap="square" rtlCol="0">
            <a:spAutoFit/>
          </a:bodyPr>
          <a:lstStyle/>
          <a:p>
            <a:pPr rtl="0">
              <a:spcBef>
                <a:spcPts val="0"/>
              </a:spcBef>
              <a:spcAft>
                <a:spcPts val="0"/>
              </a:spcAft>
            </a:pPr>
            <a:r>
              <a:rPr lang="en-US" sz="3600" b="0" i="0" u="none" strike="noStrike" dirty="0">
                <a:solidFill>
                  <a:srgbClr val="000000"/>
                </a:solidFill>
                <a:effectLst/>
                <a:latin typeface="Poppins Medium" panose="00000600000000000000" pitchFamily="2" charset="0"/>
                <a:cs typeface="Poppins Medium" panose="00000600000000000000" pitchFamily="2" charset="0"/>
              </a:rPr>
              <a:t>SELECT </a:t>
            </a:r>
            <a:r>
              <a:rPr lang="en-US" sz="3600" b="0" i="0" u="none" strike="noStrike" dirty="0">
                <a:solidFill>
                  <a:srgbClr val="0000FF"/>
                </a:solidFill>
                <a:effectLst/>
                <a:latin typeface="Poppins Medium" panose="00000600000000000000" pitchFamily="2" charset="0"/>
                <a:cs typeface="Poppins Medium" panose="00000600000000000000" pitchFamily="2" charset="0"/>
              </a:rPr>
              <a:t>FACT</a:t>
            </a:r>
            <a:endParaRPr lang="en-US" sz="3600" b="0" dirty="0">
              <a:effectLst/>
              <a:latin typeface="Poppins Medium" panose="00000600000000000000" pitchFamily="2" charset="0"/>
              <a:cs typeface="Poppins Medium" panose="00000600000000000000" pitchFamily="2" charset="0"/>
            </a:endParaRPr>
          </a:p>
          <a:p>
            <a:pPr rtl="0">
              <a:spcBef>
                <a:spcPts val="0"/>
              </a:spcBef>
              <a:spcAft>
                <a:spcPts val="0"/>
              </a:spcAft>
            </a:pPr>
            <a:r>
              <a:rPr lang="en-US" sz="3600" b="0" i="0" u="none" strike="noStrike" dirty="0">
                <a:solidFill>
                  <a:srgbClr val="000000"/>
                </a:solidFill>
                <a:effectLst/>
                <a:latin typeface="Poppins Medium" panose="00000600000000000000" pitchFamily="2" charset="0"/>
                <a:cs typeface="Poppins Medium" panose="00000600000000000000" pitchFamily="2" charset="0"/>
              </a:rPr>
              <a:t>FROM TABLE</a:t>
            </a:r>
            <a:endParaRPr lang="en-US" sz="3600" b="0" dirty="0">
              <a:effectLst/>
              <a:latin typeface="Poppins Medium" panose="00000600000000000000" pitchFamily="2" charset="0"/>
              <a:cs typeface="Poppins Medium" panose="00000600000000000000" pitchFamily="2" charset="0"/>
            </a:endParaRPr>
          </a:p>
          <a:p>
            <a:r>
              <a:rPr lang="en-US" sz="3600" b="0" i="0" u="none" strike="noStrike" dirty="0">
                <a:solidFill>
                  <a:srgbClr val="000000"/>
                </a:solidFill>
                <a:effectLst/>
                <a:latin typeface="Poppins Medium" panose="00000600000000000000" pitchFamily="2" charset="0"/>
                <a:cs typeface="Poppins Medium" panose="00000600000000000000" pitchFamily="2" charset="0"/>
              </a:rPr>
              <a:t>GROUP BY </a:t>
            </a:r>
            <a:r>
              <a:rPr lang="en-US" sz="3600" b="0" i="0" u="none" strike="noStrike" dirty="0">
                <a:solidFill>
                  <a:srgbClr val="FF0000"/>
                </a:solidFill>
                <a:effectLst/>
                <a:latin typeface="Poppins Medium" panose="00000600000000000000" pitchFamily="2" charset="0"/>
                <a:cs typeface="Poppins Medium" panose="00000600000000000000" pitchFamily="2" charset="0"/>
              </a:rPr>
              <a:t>DIMENSION_1, DIMENSION_2, DIMENSION_3, DIMENSION_4</a:t>
            </a:r>
            <a:endParaRPr lang="en-US" sz="3600" dirty="0">
              <a:latin typeface="Poppins Medium" panose="00000600000000000000" pitchFamily="2" charset="0"/>
              <a:cs typeface="Poppins Medium" panose="00000600000000000000" pitchFamily="2" charset="0"/>
            </a:endParaRPr>
          </a:p>
        </p:txBody>
      </p:sp>
      <p:pic>
        <p:nvPicPr>
          <p:cNvPr id="12" name="Picture 11">
            <a:extLst>
              <a:ext uri="{FF2B5EF4-FFF2-40B4-BE49-F238E27FC236}">
                <a16:creationId xmlns:a16="http://schemas.microsoft.com/office/drawing/2014/main" id="{CB269E19-424A-9DF0-BB25-9EE8E0ED1FDE}"/>
              </a:ext>
            </a:extLst>
          </p:cNvPr>
          <p:cNvPicPr>
            <a:picLocks noChangeAspect="1"/>
          </p:cNvPicPr>
          <p:nvPr/>
        </p:nvPicPr>
        <p:blipFill>
          <a:blip r:embed="rId2"/>
          <a:stretch>
            <a:fillRect/>
          </a:stretch>
        </p:blipFill>
        <p:spPr>
          <a:xfrm>
            <a:off x="2465102" y="2724150"/>
            <a:ext cx="5823857" cy="4076700"/>
          </a:xfrm>
          <a:prstGeom prst="rect">
            <a:avLst/>
          </a:prstGeom>
        </p:spPr>
      </p:pic>
    </p:spTree>
    <p:extLst>
      <p:ext uri="{BB962C8B-B14F-4D97-AF65-F5344CB8AC3E}">
        <p14:creationId xmlns:p14="http://schemas.microsoft.com/office/powerpoint/2010/main" val="3700255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0886E7F0-A187-DFD4-C6B6-EFF8D84F5836}"/>
              </a:ext>
            </a:extLst>
          </p:cNvPr>
          <p:cNvSpPr txBox="1"/>
          <p:nvPr/>
        </p:nvSpPr>
        <p:spPr>
          <a:xfrm>
            <a:off x="3477132" y="962025"/>
            <a:ext cx="11333736" cy="106439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Power BI Terminology</a:t>
            </a:r>
          </a:p>
        </p:txBody>
      </p:sp>
      <p:grpSp>
        <p:nvGrpSpPr>
          <p:cNvPr id="5" name="Group 2">
            <a:extLst>
              <a:ext uri="{FF2B5EF4-FFF2-40B4-BE49-F238E27FC236}">
                <a16:creationId xmlns:a16="http://schemas.microsoft.com/office/drawing/2014/main" id="{2DDE5F95-5174-F9CA-C157-D01D37FFA620}"/>
              </a:ext>
            </a:extLst>
          </p:cNvPr>
          <p:cNvGrpSpPr/>
          <p:nvPr/>
        </p:nvGrpSpPr>
        <p:grpSpPr>
          <a:xfrm>
            <a:off x="14728408" y="1817547"/>
            <a:ext cx="7119183" cy="7119183"/>
            <a:chOff x="0" y="0"/>
            <a:chExt cx="812800" cy="812800"/>
          </a:xfrm>
        </p:grpSpPr>
        <p:sp>
          <p:nvSpPr>
            <p:cNvPr id="6" name="Freeform 3">
              <a:extLst>
                <a:ext uri="{FF2B5EF4-FFF2-40B4-BE49-F238E27FC236}">
                  <a16:creationId xmlns:a16="http://schemas.microsoft.com/office/drawing/2014/main" id="{E285F34F-D461-E276-752D-41762E18BEFB}"/>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7" name="TextBox 4">
              <a:extLst>
                <a:ext uri="{FF2B5EF4-FFF2-40B4-BE49-F238E27FC236}">
                  <a16:creationId xmlns:a16="http://schemas.microsoft.com/office/drawing/2014/main" id="{F35A400D-4A8B-6F2B-B319-2BE80652552C}"/>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5">
            <a:extLst>
              <a:ext uri="{FF2B5EF4-FFF2-40B4-BE49-F238E27FC236}">
                <a16:creationId xmlns:a16="http://schemas.microsoft.com/office/drawing/2014/main" id="{B1886052-8DAC-FF4A-C571-8A76DDE7F059}"/>
              </a:ext>
            </a:extLst>
          </p:cNvPr>
          <p:cNvGrpSpPr/>
          <p:nvPr/>
        </p:nvGrpSpPr>
        <p:grpSpPr>
          <a:xfrm>
            <a:off x="16945923" y="984083"/>
            <a:ext cx="2684152" cy="2684152"/>
            <a:chOff x="0" y="0"/>
            <a:chExt cx="812800" cy="812800"/>
          </a:xfrm>
        </p:grpSpPr>
        <p:sp>
          <p:nvSpPr>
            <p:cNvPr id="9" name="Freeform 6">
              <a:extLst>
                <a:ext uri="{FF2B5EF4-FFF2-40B4-BE49-F238E27FC236}">
                  <a16:creationId xmlns:a16="http://schemas.microsoft.com/office/drawing/2014/main" id="{44A38DBD-96AC-E557-5CF6-A0344FCACFD7}"/>
                </a:ext>
              </a:extLst>
            </p:cNvPr>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10" name="TextBox 7">
              <a:extLst>
                <a:ext uri="{FF2B5EF4-FFF2-40B4-BE49-F238E27FC236}">
                  <a16:creationId xmlns:a16="http://schemas.microsoft.com/office/drawing/2014/main" id="{3CBEA3CA-3EB8-6362-AB59-38E522F487C3}"/>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0">
            <a:extLst>
              <a:ext uri="{FF2B5EF4-FFF2-40B4-BE49-F238E27FC236}">
                <a16:creationId xmlns:a16="http://schemas.microsoft.com/office/drawing/2014/main" id="{982237BE-306C-9723-DBFA-2A44396C7F1A}"/>
              </a:ext>
            </a:extLst>
          </p:cNvPr>
          <p:cNvSpPr txBox="1"/>
          <p:nvPr/>
        </p:nvSpPr>
        <p:spPr>
          <a:xfrm>
            <a:off x="1357982" y="2143028"/>
            <a:ext cx="8466860" cy="646331"/>
          </a:xfrm>
          <a:prstGeom prst="rect">
            <a:avLst/>
          </a:prstGeom>
          <a:noFill/>
        </p:spPr>
        <p:txBody>
          <a:bodyPr wrap="square" rtlCol="0">
            <a:spAutoFit/>
          </a:bodyPr>
          <a:lstStyle/>
          <a:p>
            <a:pPr rtl="0">
              <a:spcBef>
                <a:spcPts val="0"/>
              </a:spcBef>
              <a:spcAft>
                <a:spcPts val="0"/>
              </a:spcAft>
            </a:pPr>
            <a:r>
              <a:rPr lang="en-US" sz="3600" b="0" i="0" u="none" strike="noStrike" dirty="0">
                <a:solidFill>
                  <a:srgbClr val="000000"/>
                </a:solidFill>
                <a:effectLst/>
                <a:latin typeface="Poppins Medium" panose="00000600000000000000" pitchFamily="2" charset="0"/>
                <a:cs typeface="Poppins Medium" panose="00000600000000000000" pitchFamily="2" charset="0"/>
              </a:rPr>
              <a:t>DAX – Data Analysis Expressions</a:t>
            </a:r>
            <a:endParaRPr lang="en-US" sz="3600" dirty="0">
              <a:latin typeface="Poppins Medium" panose="00000600000000000000" pitchFamily="2" charset="0"/>
              <a:cs typeface="Poppins Medium" panose="00000600000000000000" pitchFamily="2" charset="0"/>
            </a:endParaRPr>
          </a:p>
        </p:txBody>
      </p:sp>
      <p:pic>
        <p:nvPicPr>
          <p:cNvPr id="13" name="Picture 12">
            <a:extLst>
              <a:ext uri="{FF2B5EF4-FFF2-40B4-BE49-F238E27FC236}">
                <a16:creationId xmlns:a16="http://schemas.microsoft.com/office/drawing/2014/main" id="{5EB04E5A-55AA-609C-564F-306936783CDD}"/>
              </a:ext>
            </a:extLst>
          </p:cNvPr>
          <p:cNvPicPr>
            <a:picLocks noChangeAspect="1"/>
          </p:cNvPicPr>
          <p:nvPr/>
        </p:nvPicPr>
        <p:blipFill>
          <a:blip r:embed="rId2"/>
          <a:stretch>
            <a:fillRect/>
          </a:stretch>
        </p:blipFill>
        <p:spPr>
          <a:xfrm>
            <a:off x="2459619" y="2905968"/>
            <a:ext cx="10113382" cy="2160421"/>
          </a:xfrm>
          <a:prstGeom prst="rect">
            <a:avLst/>
          </a:prstGeom>
        </p:spPr>
      </p:pic>
      <p:pic>
        <p:nvPicPr>
          <p:cNvPr id="15" name="Picture 14">
            <a:extLst>
              <a:ext uri="{FF2B5EF4-FFF2-40B4-BE49-F238E27FC236}">
                <a16:creationId xmlns:a16="http://schemas.microsoft.com/office/drawing/2014/main" id="{C966AD4E-696D-AEBF-D492-79087C690748}"/>
              </a:ext>
            </a:extLst>
          </p:cNvPr>
          <p:cNvPicPr>
            <a:picLocks noChangeAspect="1"/>
          </p:cNvPicPr>
          <p:nvPr/>
        </p:nvPicPr>
        <p:blipFill>
          <a:blip r:embed="rId3"/>
          <a:stretch>
            <a:fillRect/>
          </a:stretch>
        </p:blipFill>
        <p:spPr>
          <a:xfrm>
            <a:off x="2459619" y="5270613"/>
            <a:ext cx="12246981" cy="4227384"/>
          </a:xfrm>
          <a:prstGeom prst="rect">
            <a:avLst/>
          </a:prstGeom>
        </p:spPr>
      </p:pic>
    </p:spTree>
    <p:extLst>
      <p:ext uri="{BB962C8B-B14F-4D97-AF65-F5344CB8AC3E}">
        <p14:creationId xmlns:p14="http://schemas.microsoft.com/office/powerpoint/2010/main" val="1937433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0886E7F0-A187-DFD4-C6B6-EFF8D84F5836}"/>
              </a:ext>
            </a:extLst>
          </p:cNvPr>
          <p:cNvSpPr txBox="1"/>
          <p:nvPr/>
        </p:nvSpPr>
        <p:spPr>
          <a:xfrm>
            <a:off x="3477132" y="962025"/>
            <a:ext cx="11333736" cy="106439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Power BI Terminology</a:t>
            </a:r>
          </a:p>
        </p:txBody>
      </p:sp>
      <p:grpSp>
        <p:nvGrpSpPr>
          <p:cNvPr id="5" name="Group 2">
            <a:extLst>
              <a:ext uri="{FF2B5EF4-FFF2-40B4-BE49-F238E27FC236}">
                <a16:creationId xmlns:a16="http://schemas.microsoft.com/office/drawing/2014/main" id="{2DDE5F95-5174-F9CA-C157-D01D37FFA620}"/>
              </a:ext>
            </a:extLst>
          </p:cNvPr>
          <p:cNvGrpSpPr/>
          <p:nvPr/>
        </p:nvGrpSpPr>
        <p:grpSpPr>
          <a:xfrm>
            <a:off x="14728408" y="1817547"/>
            <a:ext cx="7119183" cy="7119183"/>
            <a:chOff x="0" y="0"/>
            <a:chExt cx="812800" cy="812800"/>
          </a:xfrm>
        </p:grpSpPr>
        <p:sp>
          <p:nvSpPr>
            <p:cNvPr id="6" name="Freeform 3">
              <a:extLst>
                <a:ext uri="{FF2B5EF4-FFF2-40B4-BE49-F238E27FC236}">
                  <a16:creationId xmlns:a16="http://schemas.microsoft.com/office/drawing/2014/main" id="{E285F34F-D461-E276-752D-41762E18BEFB}"/>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7" name="TextBox 4">
              <a:extLst>
                <a:ext uri="{FF2B5EF4-FFF2-40B4-BE49-F238E27FC236}">
                  <a16:creationId xmlns:a16="http://schemas.microsoft.com/office/drawing/2014/main" id="{F35A400D-4A8B-6F2B-B319-2BE80652552C}"/>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5">
            <a:extLst>
              <a:ext uri="{FF2B5EF4-FFF2-40B4-BE49-F238E27FC236}">
                <a16:creationId xmlns:a16="http://schemas.microsoft.com/office/drawing/2014/main" id="{B1886052-8DAC-FF4A-C571-8A76DDE7F059}"/>
              </a:ext>
            </a:extLst>
          </p:cNvPr>
          <p:cNvGrpSpPr/>
          <p:nvPr/>
        </p:nvGrpSpPr>
        <p:grpSpPr>
          <a:xfrm>
            <a:off x="16945923" y="984083"/>
            <a:ext cx="2684152" cy="2684152"/>
            <a:chOff x="0" y="0"/>
            <a:chExt cx="812800" cy="812800"/>
          </a:xfrm>
        </p:grpSpPr>
        <p:sp>
          <p:nvSpPr>
            <p:cNvPr id="9" name="Freeform 6">
              <a:extLst>
                <a:ext uri="{FF2B5EF4-FFF2-40B4-BE49-F238E27FC236}">
                  <a16:creationId xmlns:a16="http://schemas.microsoft.com/office/drawing/2014/main" id="{44A38DBD-96AC-E557-5CF6-A0344FCACFD7}"/>
                </a:ext>
              </a:extLst>
            </p:cNvPr>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10" name="TextBox 7">
              <a:extLst>
                <a:ext uri="{FF2B5EF4-FFF2-40B4-BE49-F238E27FC236}">
                  <a16:creationId xmlns:a16="http://schemas.microsoft.com/office/drawing/2014/main" id="{3CBEA3CA-3EB8-6362-AB59-38E522F487C3}"/>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0">
            <a:extLst>
              <a:ext uri="{FF2B5EF4-FFF2-40B4-BE49-F238E27FC236}">
                <a16:creationId xmlns:a16="http://schemas.microsoft.com/office/drawing/2014/main" id="{982237BE-306C-9723-DBFA-2A44396C7F1A}"/>
              </a:ext>
            </a:extLst>
          </p:cNvPr>
          <p:cNvSpPr txBox="1"/>
          <p:nvPr/>
        </p:nvSpPr>
        <p:spPr>
          <a:xfrm>
            <a:off x="1357982" y="2143028"/>
            <a:ext cx="8466860" cy="646331"/>
          </a:xfrm>
          <a:prstGeom prst="rect">
            <a:avLst/>
          </a:prstGeom>
          <a:noFill/>
        </p:spPr>
        <p:txBody>
          <a:bodyPr wrap="square" rtlCol="0">
            <a:spAutoFit/>
          </a:bodyPr>
          <a:lstStyle/>
          <a:p>
            <a:pPr rtl="0">
              <a:spcBef>
                <a:spcPts val="0"/>
              </a:spcBef>
              <a:spcAft>
                <a:spcPts val="0"/>
              </a:spcAft>
            </a:pPr>
            <a:r>
              <a:rPr lang="en-US" sz="3600" b="0" i="0" u="none" strike="noStrike" dirty="0">
                <a:solidFill>
                  <a:srgbClr val="000000"/>
                </a:solidFill>
                <a:effectLst/>
                <a:latin typeface="Poppins Medium" panose="00000600000000000000" pitchFamily="2" charset="0"/>
                <a:cs typeface="Poppins Medium" panose="00000600000000000000" pitchFamily="2" charset="0"/>
              </a:rPr>
              <a:t>M Code</a:t>
            </a:r>
            <a:endParaRPr lang="en-US" sz="3600"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8289E9AE-AEEB-8BCF-368D-143EDB810596}"/>
              </a:ext>
            </a:extLst>
          </p:cNvPr>
          <p:cNvPicPr>
            <a:picLocks noChangeAspect="1"/>
          </p:cNvPicPr>
          <p:nvPr/>
        </p:nvPicPr>
        <p:blipFill>
          <a:blip r:embed="rId2"/>
          <a:stretch>
            <a:fillRect/>
          </a:stretch>
        </p:blipFill>
        <p:spPr>
          <a:xfrm>
            <a:off x="2450093" y="3173485"/>
            <a:ext cx="13296900" cy="4743450"/>
          </a:xfrm>
          <a:prstGeom prst="rect">
            <a:avLst/>
          </a:prstGeom>
        </p:spPr>
      </p:pic>
    </p:spTree>
    <p:extLst>
      <p:ext uri="{BB962C8B-B14F-4D97-AF65-F5344CB8AC3E}">
        <p14:creationId xmlns:p14="http://schemas.microsoft.com/office/powerpoint/2010/main" val="832280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13946" y="-465137"/>
            <a:ext cx="11718284" cy="11718284"/>
          </a:xfrm>
          <a:custGeom>
            <a:avLst/>
            <a:gdLst/>
            <a:ahLst/>
            <a:cxnLst/>
            <a:rect l="l" t="t" r="r" b="b"/>
            <a:pathLst>
              <a:path w="11718284" h="11718284">
                <a:moveTo>
                  <a:pt x="0" y="0"/>
                </a:moveTo>
                <a:lnTo>
                  <a:pt x="11718284" y="0"/>
                </a:lnTo>
                <a:lnTo>
                  <a:pt x="11718284" y="11718284"/>
                </a:lnTo>
                <a:lnTo>
                  <a:pt x="0" y="1171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8293348"/>
            <a:ext cx="974550" cy="974550"/>
          </a:xfrm>
          <a:custGeom>
            <a:avLst/>
            <a:gdLst/>
            <a:ahLst/>
            <a:cxnLst/>
            <a:rect l="l" t="t" r="r" b="b"/>
            <a:pathLst>
              <a:path w="974550" h="974550">
                <a:moveTo>
                  <a:pt x="0" y="0"/>
                </a:moveTo>
                <a:lnTo>
                  <a:pt x="974550" y="0"/>
                </a:lnTo>
                <a:lnTo>
                  <a:pt x="974550" y="974550"/>
                </a:lnTo>
                <a:lnTo>
                  <a:pt x="0" y="974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213946" y="366695"/>
            <a:ext cx="1004905" cy="1004905"/>
          </a:xfrm>
          <a:custGeom>
            <a:avLst/>
            <a:gdLst/>
            <a:ahLst/>
            <a:cxnLst/>
            <a:rect l="l" t="t" r="r" b="b"/>
            <a:pathLst>
              <a:path w="1004905" h="1004905">
                <a:moveTo>
                  <a:pt x="0" y="0"/>
                </a:moveTo>
                <a:lnTo>
                  <a:pt x="1004906" y="0"/>
                </a:lnTo>
                <a:lnTo>
                  <a:pt x="1004906" y="1004905"/>
                </a:lnTo>
                <a:lnTo>
                  <a:pt x="0" y="10049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028700" y="904875"/>
            <a:ext cx="3700538" cy="809625"/>
          </a:xfrm>
          <a:prstGeom prst="rect">
            <a:avLst/>
          </a:prstGeom>
        </p:spPr>
        <p:txBody>
          <a:bodyPr lIns="0" tIns="0" rIns="0" bIns="0" rtlCol="0" anchor="t">
            <a:spAutoFit/>
          </a:bodyPr>
          <a:lstStyle/>
          <a:p>
            <a:pPr>
              <a:lnSpc>
                <a:spcPts val="6299"/>
              </a:lnSpc>
              <a:spcBef>
                <a:spcPct val="0"/>
              </a:spcBef>
            </a:pPr>
            <a:r>
              <a:rPr lang="en-US" sz="4500" dirty="0">
                <a:solidFill>
                  <a:srgbClr val="D6801C"/>
                </a:solidFill>
                <a:latin typeface="Poppins Heavy"/>
              </a:rPr>
              <a:t>Resources</a:t>
            </a:r>
          </a:p>
        </p:txBody>
      </p:sp>
      <p:pic>
        <p:nvPicPr>
          <p:cNvPr id="2050" name="Picture 2">
            <a:extLst>
              <a:ext uri="{FF2B5EF4-FFF2-40B4-BE49-F238E27FC236}">
                <a16:creationId xmlns:a16="http://schemas.microsoft.com/office/drawing/2014/main" id="{7B299227-83CE-27D2-EDD5-2908A0A701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1700463"/>
            <a:ext cx="10048875" cy="25431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616713-7361-782E-C8A8-B44716F58999}"/>
              </a:ext>
            </a:extLst>
          </p:cNvPr>
          <p:cNvSpPr txBox="1"/>
          <p:nvPr/>
        </p:nvSpPr>
        <p:spPr>
          <a:xfrm>
            <a:off x="1322366" y="2125560"/>
            <a:ext cx="6159655" cy="1200329"/>
          </a:xfrm>
          <a:prstGeom prst="rect">
            <a:avLst/>
          </a:prstGeom>
          <a:noFill/>
        </p:spPr>
        <p:txBody>
          <a:bodyPr wrap="square" rtlCol="0">
            <a:spAutoFit/>
          </a:bodyPr>
          <a:lstStyle/>
          <a:p>
            <a:r>
              <a:rPr lang="en-US" sz="2400" b="0" i="0" u="sng" strike="noStrike" dirty="0">
                <a:solidFill>
                  <a:srgbClr val="000000"/>
                </a:solidFill>
                <a:effectLst/>
                <a:latin typeface="Quattrocento Sans" panose="020B0502050000020003" pitchFamily="34" charset="0"/>
                <a:hlinkClick r:id="rId9"/>
              </a:rPr>
              <a:t>https://guyinacube.com/</a:t>
            </a:r>
            <a:endParaRPr lang="en-US" sz="2400" b="0" i="0" u="sng" strike="noStrike" dirty="0">
              <a:solidFill>
                <a:srgbClr val="000000"/>
              </a:solidFill>
              <a:effectLst/>
              <a:latin typeface="Quattrocento Sans" panose="020B0502050000020003" pitchFamily="34" charset="0"/>
            </a:endParaRPr>
          </a:p>
          <a:p>
            <a:endParaRPr lang="en-US" sz="2400" u="sng" dirty="0">
              <a:solidFill>
                <a:srgbClr val="000000"/>
              </a:solidFill>
              <a:latin typeface="Quattrocento Sans" panose="020B0502050000020003" pitchFamily="34" charset="0"/>
            </a:endParaRPr>
          </a:p>
          <a:p>
            <a:r>
              <a:rPr lang="en-US" sz="2400" dirty="0">
                <a:hlinkClick r:id="rId10"/>
              </a:rPr>
              <a:t>(7) Guy in a Cube - YouTube</a:t>
            </a:r>
            <a:endParaRPr lang="en-US" sz="2400" dirty="0"/>
          </a:p>
        </p:txBody>
      </p:sp>
      <p:sp>
        <p:nvSpPr>
          <p:cNvPr id="8" name="TextBox 7">
            <a:extLst>
              <a:ext uri="{FF2B5EF4-FFF2-40B4-BE49-F238E27FC236}">
                <a16:creationId xmlns:a16="http://schemas.microsoft.com/office/drawing/2014/main" id="{2B3A712E-3F29-9EC8-5819-70C47ACF6E3B}"/>
              </a:ext>
            </a:extLst>
          </p:cNvPr>
          <p:cNvSpPr txBox="1"/>
          <p:nvPr/>
        </p:nvSpPr>
        <p:spPr>
          <a:xfrm>
            <a:off x="1484024" y="4634192"/>
            <a:ext cx="10048875" cy="3927357"/>
          </a:xfrm>
          <a:prstGeom prst="rect">
            <a:avLst/>
          </a:prstGeom>
        </p:spPr>
        <p:txBody>
          <a:bodyPr wrap="square" lIns="0" tIns="0" rIns="0" bIns="0" rtlCol="0" anchor="t">
            <a:spAutoFit/>
          </a:bodyPr>
          <a:lstStyle/>
          <a:p>
            <a:pPr rtl="0" fontAlgn="base">
              <a:spcBef>
                <a:spcPts val="500"/>
              </a:spcBef>
              <a:spcAft>
                <a:spcPts val="0"/>
              </a:spcAft>
            </a:pPr>
            <a:r>
              <a:rPr lang="en-US" b="0" i="0" u="sng" strike="noStrike" dirty="0">
                <a:solidFill>
                  <a:srgbClr val="000000"/>
                </a:solidFill>
                <a:effectLst/>
                <a:latin typeface="Poppins Medium" panose="00000600000000000000" pitchFamily="2" charset="0"/>
                <a:cs typeface="Poppins Medium" panose="00000600000000000000" pitchFamily="2" charset="0"/>
                <a:hlinkClick r:id="rId11"/>
              </a:rPr>
              <a:t>https://www.sqlbi.com/</a:t>
            </a:r>
            <a:endParaRPr lang="en-US" b="0" i="0" u="none" strike="noStrike" dirty="0">
              <a:solidFill>
                <a:srgbClr val="000000"/>
              </a:solidFill>
              <a:effectLst/>
              <a:latin typeface="Poppins Medium" panose="00000600000000000000" pitchFamily="2" charset="0"/>
              <a:cs typeface="Poppins Medium" panose="00000600000000000000" pitchFamily="2" charset="0"/>
            </a:endParaRPr>
          </a:p>
          <a:p>
            <a:pPr rtl="0" fontAlgn="base">
              <a:spcBef>
                <a:spcPts val="500"/>
              </a:spcBef>
              <a:spcAft>
                <a:spcPts val="0"/>
              </a:spcAft>
            </a:pPr>
            <a:r>
              <a:rPr lang="en-US" b="0" i="0" u="sng" strike="noStrike" dirty="0">
                <a:solidFill>
                  <a:srgbClr val="000000"/>
                </a:solidFill>
                <a:effectLst/>
                <a:latin typeface="Poppins Medium" panose="00000600000000000000" pitchFamily="2" charset="0"/>
                <a:cs typeface="Poppins Medium" panose="00000600000000000000" pitchFamily="2" charset="0"/>
                <a:hlinkClick r:id="rId12"/>
              </a:rPr>
              <a:t>https://docs.microsoft.com/en-us/power-bi/</a:t>
            </a:r>
            <a:endParaRPr lang="en-US" b="0" i="0" u="none" strike="noStrike" dirty="0">
              <a:solidFill>
                <a:srgbClr val="000000"/>
              </a:solidFill>
              <a:effectLst/>
              <a:latin typeface="Poppins Medium" panose="00000600000000000000" pitchFamily="2" charset="0"/>
              <a:cs typeface="Poppins Medium" panose="00000600000000000000" pitchFamily="2" charset="0"/>
            </a:endParaRPr>
          </a:p>
          <a:p>
            <a:pPr rtl="0" fontAlgn="base">
              <a:spcBef>
                <a:spcPts val="500"/>
              </a:spcBef>
              <a:spcAft>
                <a:spcPts val="0"/>
              </a:spcAft>
            </a:pPr>
            <a:r>
              <a:rPr lang="en-US" b="0" i="0" u="sng" strike="noStrike" dirty="0">
                <a:solidFill>
                  <a:srgbClr val="000000"/>
                </a:solidFill>
                <a:effectLst/>
                <a:latin typeface="Poppins Medium" panose="00000600000000000000" pitchFamily="2" charset="0"/>
                <a:cs typeface="Poppins Medium" panose="00000600000000000000" pitchFamily="2" charset="0"/>
                <a:hlinkClick r:id="rId13"/>
              </a:rPr>
              <a:t>https://docs.microsoft.com/en-us/learn/paths/data-analytics-microsoft/</a:t>
            </a:r>
            <a:endParaRPr lang="en-US" b="0" i="0" u="none" strike="noStrike" dirty="0">
              <a:solidFill>
                <a:srgbClr val="000000"/>
              </a:solidFill>
              <a:effectLst/>
              <a:latin typeface="Poppins Medium" panose="00000600000000000000" pitchFamily="2" charset="0"/>
              <a:cs typeface="Poppins Medium" panose="00000600000000000000" pitchFamily="2" charset="0"/>
            </a:endParaRPr>
          </a:p>
          <a:p>
            <a:pPr rtl="0" fontAlgn="base">
              <a:spcBef>
                <a:spcPts val="500"/>
              </a:spcBef>
              <a:spcAft>
                <a:spcPts val="0"/>
              </a:spcAft>
            </a:pPr>
            <a:r>
              <a:rPr lang="en-US" b="0" i="0" u="sng" strike="noStrike" dirty="0">
                <a:solidFill>
                  <a:srgbClr val="000000"/>
                </a:solidFill>
                <a:effectLst/>
                <a:latin typeface="Poppins Medium" panose="00000600000000000000" pitchFamily="2" charset="0"/>
                <a:cs typeface="Poppins Medium" panose="00000600000000000000" pitchFamily="2" charset="0"/>
                <a:hlinkClick r:id="rId14"/>
              </a:rPr>
              <a:t>https://community.powerbi.com/</a:t>
            </a:r>
            <a:endParaRPr lang="en-US" b="0" i="0" u="none" strike="noStrike" dirty="0">
              <a:solidFill>
                <a:srgbClr val="000000"/>
              </a:solidFill>
              <a:effectLst/>
              <a:latin typeface="Poppins Medium" panose="00000600000000000000" pitchFamily="2" charset="0"/>
              <a:cs typeface="Poppins Medium" panose="00000600000000000000" pitchFamily="2" charset="0"/>
            </a:endParaRPr>
          </a:p>
          <a:p>
            <a:pPr rtl="0" fontAlgn="base">
              <a:spcBef>
                <a:spcPts val="500"/>
              </a:spcBef>
              <a:spcAft>
                <a:spcPts val="0"/>
              </a:spcAft>
            </a:pPr>
            <a:r>
              <a:rPr lang="en-US" b="0" i="0" u="none" strike="noStrike" dirty="0">
                <a:solidFill>
                  <a:srgbClr val="000000"/>
                </a:solidFill>
                <a:effectLst/>
                <a:latin typeface="Poppins Medium" panose="00000600000000000000" pitchFamily="2" charset="0"/>
                <a:cs typeface="Poppins Medium" panose="00000600000000000000" pitchFamily="2" charset="0"/>
              </a:rPr>
              <a:t>Transforming a flat file to a star schema: </a:t>
            </a:r>
            <a:r>
              <a:rPr lang="en-US" b="0" i="0" u="sng" strike="noStrike" dirty="0">
                <a:solidFill>
                  <a:srgbClr val="000000"/>
                </a:solidFill>
                <a:effectLst/>
                <a:latin typeface="Poppins Medium" panose="00000600000000000000" pitchFamily="2" charset="0"/>
                <a:cs typeface="Poppins Medium" panose="00000600000000000000" pitchFamily="2" charset="0"/>
                <a:hlinkClick r:id="rId15"/>
              </a:rPr>
              <a:t>(78) Data Modeling (Star Schema 🌟) in Power BI – Creating Dimension Tables – YouTube</a:t>
            </a:r>
            <a:endParaRPr lang="en-US" b="0" i="0" u="sng" strike="noStrike" dirty="0">
              <a:solidFill>
                <a:srgbClr val="000000"/>
              </a:solidFill>
              <a:effectLst/>
              <a:latin typeface="Poppins Medium" panose="00000600000000000000" pitchFamily="2" charset="0"/>
              <a:cs typeface="Poppins Medium" panose="00000600000000000000" pitchFamily="2" charset="0"/>
            </a:endParaRPr>
          </a:p>
          <a:p>
            <a:pPr rtl="0" fontAlgn="base">
              <a:spcBef>
                <a:spcPts val="0"/>
              </a:spcBef>
              <a:spcAft>
                <a:spcPts val="0"/>
              </a:spcAft>
            </a:pPr>
            <a:r>
              <a:rPr lang="en-US" b="0" i="0" u="none" strike="noStrike" dirty="0">
                <a:solidFill>
                  <a:srgbClr val="000000"/>
                </a:solidFill>
                <a:effectLst/>
                <a:latin typeface="Poppins Medium" panose="00000600000000000000" pitchFamily="2" charset="0"/>
                <a:cs typeface="Poppins Medium" panose="00000600000000000000" pitchFamily="2" charset="0"/>
              </a:rPr>
              <a:t>Gestalt Psychology – </a:t>
            </a:r>
            <a:r>
              <a:rPr lang="en-US" b="0" i="0" u="sng" strike="noStrike" dirty="0">
                <a:solidFill>
                  <a:srgbClr val="AF4345"/>
                </a:solidFill>
                <a:effectLst/>
                <a:latin typeface="Poppins Medium" panose="00000600000000000000" pitchFamily="2" charset="0"/>
                <a:cs typeface="Poppins Medium" panose="00000600000000000000" pitchFamily="2" charset="0"/>
                <a:hlinkClick r:id="rId16"/>
              </a:rPr>
              <a:t>http://en.wikipedia.org/wiki/Gestalt_psychology</a:t>
            </a:r>
            <a:endParaRPr lang="en-US" b="0" i="0" u="none" strike="noStrike" dirty="0">
              <a:solidFill>
                <a:srgbClr val="000000"/>
              </a:solidFill>
              <a:effectLst/>
              <a:latin typeface="Poppins Medium" panose="00000600000000000000" pitchFamily="2" charset="0"/>
              <a:cs typeface="Poppins Medium" panose="00000600000000000000" pitchFamily="2" charset="0"/>
            </a:endParaRPr>
          </a:p>
          <a:p>
            <a:pPr rtl="0" fontAlgn="base">
              <a:spcBef>
                <a:spcPts val="800"/>
              </a:spcBef>
              <a:spcAft>
                <a:spcPts val="0"/>
              </a:spcAft>
            </a:pPr>
            <a:r>
              <a:rPr lang="en-US" b="0" i="0" u="none" strike="noStrike" dirty="0">
                <a:solidFill>
                  <a:srgbClr val="000000"/>
                </a:solidFill>
                <a:effectLst/>
                <a:latin typeface="Poppins Medium" panose="00000600000000000000" pitchFamily="2" charset="0"/>
                <a:cs typeface="Poppins Medium" panose="00000600000000000000" pitchFamily="2" charset="0"/>
              </a:rPr>
              <a:t>Color Matters – </a:t>
            </a:r>
            <a:r>
              <a:rPr lang="en-US" b="0" i="0" u="sng" strike="noStrike" dirty="0">
                <a:solidFill>
                  <a:srgbClr val="AF4345"/>
                </a:solidFill>
                <a:effectLst/>
                <a:latin typeface="Poppins Medium" panose="00000600000000000000" pitchFamily="2" charset="0"/>
                <a:cs typeface="Poppins Medium" panose="00000600000000000000" pitchFamily="2" charset="0"/>
                <a:hlinkClick r:id="rId17"/>
              </a:rPr>
              <a:t>http://www.colormatters.com</a:t>
            </a:r>
            <a:endParaRPr lang="en-US" b="0" i="0" u="none" strike="noStrike" dirty="0">
              <a:solidFill>
                <a:srgbClr val="000000"/>
              </a:solidFill>
              <a:effectLst/>
              <a:latin typeface="Poppins Medium" panose="00000600000000000000" pitchFamily="2" charset="0"/>
              <a:cs typeface="Poppins Medium" panose="00000600000000000000" pitchFamily="2" charset="0"/>
            </a:endParaRPr>
          </a:p>
          <a:p>
            <a:pPr rtl="0" fontAlgn="base">
              <a:spcBef>
                <a:spcPts val="800"/>
              </a:spcBef>
              <a:spcAft>
                <a:spcPts val="0"/>
              </a:spcAft>
            </a:pPr>
            <a:r>
              <a:rPr lang="en-US" b="0" i="0" u="none" strike="noStrike" dirty="0">
                <a:solidFill>
                  <a:srgbClr val="000000"/>
                </a:solidFill>
                <a:effectLst/>
                <a:latin typeface="Poppins Medium" panose="00000600000000000000" pitchFamily="2" charset="0"/>
                <a:cs typeface="Poppins Medium" panose="00000600000000000000" pitchFamily="2" charset="0"/>
              </a:rPr>
              <a:t>Color palette generator - </a:t>
            </a:r>
            <a:r>
              <a:rPr lang="en-US" b="0" i="0" u="sng" strike="noStrike" dirty="0" err="1">
                <a:solidFill>
                  <a:srgbClr val="AF4345"/>
                </a:solidFill>
                <a:effectLst/>
                <a:latin typeface="Poppins Medium" panose="00000600000000000000" pitchFamily="2" charset="0"/>
                <a:cs typeface="Poppins Medium" panose="00000600000000000000" pitchFamily="2" charset="0"/>
                <a:hlinkClick r:id="rId18"/>
              </a:rPr>
              <a:t>Coolors</a:t>
            </a:r>
            <a:r>
              <a:rPr lang="en-US" b="0" i="0" u="sng" strike="noStrike" dirty="0">
                <a:solidFill>
                  <a:srgbClr val="AF4345"/>
                </a:solidFill>
                <a:effectLst/>
                <a:latin typeface="Poppins Medium" panose="00000600000000000000" pitchFamily="2" charset="0"/>
                <a:cs typeface="Poppins Medium" panose="00000600000000000000" pitchFamily="2" charset="0"/>
                <a:hlinkClick r:id="rId18"/>
              </a:rPr>
              <a:t> - The super fast color palettes generator!</a:t>
            </a:r>
            <a:endParaRPr lang="en-US" b="0" i="0" u="none" strike="noStrike" dirty="0">
              <a:solidFill>
                <a:srgbClr val="000000"/>
              </a:solidFill>
              <a:effectLst/>
              <a:latin typeface="Poppins Medium" panose="00000600000000000000" pitchFamily="2" charset="0"/>
              <a:cs typeface="Poppins Medium" panose="00000600000000000000" pitchFamily="2" charset="0"/>
            </a:endParaRPr>
          </a:p>
          <a:p>
            <a:pPr rtl="0" fontAlgn="base">
              <a:spcBef>
                <a:spcPts val="800"/>
              </a:spcBef>
              <a:spcAft>
                <a:spcPts val="0"/>
              </a:spcAft>
            </a:pPr>
            <a:r>
              <a:rPr lang="en-US" b="0" i="0" u="none" strike="noStrike" dirty="0" err="1">
                <a:solidFill>
                  <a:srgbClr val="002060"/>
                </a:solidFill>
                <a:effectLst/>
                <a:latin typeface="Poppins Medium" panose="00000600000000000000" pitchFamily="2" charset="0"/>
                <a:cs typeface="Poppins Medium" panose="00000600000000000000" pitchFamily="2" charset="0"/>
              </a:rPr>
              <a:t>Coblis</a:t>
            </a:r>
            <a:r>
              <a:rPr lang="en-US" b="0" i="0" u="none" strike="noStrike" dirty="0">
                <a:solidFill>
                  <a:srgbClr val="002060"/>
                </a:solidFill>
                <a:effectLst/>
                <a:latin typeface="Poppins Medium" panose="00000600000000000000" pitchFamily="2" charset="0"/>
                <a:cs typeface="Poppins Medium" panose="00000600000000000000" pitchFamily="2" charset="0"/>
              </a:rPr>
              <a:t> - </a:t>
            </a:r>
            <a:r>
              <a:rPr lang="en-US" b="0" i="0" u="sng" strike="noStrike" dirty="0">
                <a:solidFill>
                  <a:srgbClr val="002060"/>
                </a:solidFill>
                <a:effectLst/>
                <a:latin typeface="Poppins Medium" panose="00000600000000000000" pitchFamily="2" charset="0"/>
                <a:cs typeface="Poppins Medium" panose="00000600000000000000" pitchFamily="2" charset="0"/>
                <a:hlinkClick r:id="rId19"/>
              </a:rPr>
              <a:t>http://www.color-blindness.com/coblis-color-blindness-simulator/</a:t>
            </a:r>
            <a:endParaRPr lang="en-US" b="0" i="0" u="none" strike="noStrike" dirty="0">
              <a:solidFill>
                <a:srgbClr val="002060"/>
              </a:solidFill>
              <a:effectLst/>
              <a:latin typeface="Poppins Medium" panose="00000600000000000000" pitchFamily="2" charset="0"/>
              <a:cs typeface="Poppins Medium" panose="00000600000000000000" pitchFamily="2" charset="0"/>
            </a:endParaRPr>
          </a:p>
          <a:p>
            <a:r>
              <a:rPr lang="en-US" b="0" i="0" u="none" strike="noStrike" dirty="0">
                <a:solidFill>
                  <a:srgbClr val="000000"/>
                </a:solidFill>
                <a:effectLst/>
                <a:latin typeface="Poppins Medium" panose="00000600000000000000" pitchFamily="2" charset="0"/>
                <a:cs typeface="Poppins Medium" panose="00000600000000000000" pitchFamily="2" charset="0"/>
              </a:rPr>
              <a:t>Data Visualization Catalogue - </a:t>
            </a:r>
            <a:r>
              <a:rPr lang="en-US" b="0" i="0" u="sng" strike="noStrike" dirty="0">
                <a:solidFill>
                  <a:srgbClr val="AF4345"/>
                </a:solidFill>
                <a:effectLst/>
                <a:latin typeface="Poppins Medium" panose="00000600000000000000" pitchFamily="2" charset="0"/>
                <a:cs typeface="Poppins Medium" panose="00000600000000000000" pitchFamily="2" charset="0"/>
                <a:hlinkClick r:id="rId20"/>
              </a:rPr>
              <a:t>https://datavizcatalogue.com/search.html</a:t>
            </a:r>
            <a:endParaRPr lang="en-US" b="0" i="0" u="none" strike="noStrike" dirty="0">
              <a:solidFill>
                <a:srgbClr val="000000"/>
              </a:solidFill>
              <a:effectLst/>
              <a:latin typeface="Poppins Medium" panose="00000600000000000000" pitchFamily="2" charset="0"/>
              <a:cs typeface="Poppins Medium" panose="00000600000000000000" pitchFamily="2" charset="0"/>
            </a:endParaRPr>
          </a:p>
          <a:p>
            <a:pPr algn="just">
              <a:lnSpc>
                <a:spcPts val="2576"/>
              </a:lnSpc>
              <a:spcBef>
                <a:spcPct val="0"/>
              </a:spcBef>
            </a:pPr>
            <a:endParaRPr lang="en-US" sz="1840" dirty="0">
              <a:solidFill>
                <a:srgbClr val="000000"/>
              </a:solidFill>
              <a:latin typeface="Poppi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59591" y="1580478"/>
            <a:ext cx="7119183" cy="7119183"/>
            <a:chOff x="0" y="0"/>
            <a:chExt cx="812800" cy="812800"/>
          </a:xfrm>
        </p:grpSpPr>
        <p:sp>
          <p:nvSpPr>
            <p:cNvPr id="3" name="Freeform 3"/>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42076" y="747014"/>
            <a:ext cx="2684152" cy="2684152"/>
            <a:chOff x="0" y="0"/>
            <a:chExt cx="812800" cy="812800"/>
          </a:xfrm>
        </p:grpSpPr>
        <p:sp>
          <p:nvSpPr>
            <p:cNvPr id="6" name="Freeform 6"/>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7" name="TextBox 7"/>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35684" y="6321154"/>
            <a:ext cx="1466412" cy="1466412"/>
            <a:chOff x="0" y="0"/>
            <a:chExt cx="812800" cy="812800"/>
          </a:xfrm>
        </p:grpSpPr>
        <p:sp>
          <p:nvSpPr>
            <p:cNvPr id="9" name="Freeform 9"/>
            <p:cNvSpPr/>
            <p:nvPr/>
          </p:nvSpPr>
          <p:spPr>
            <a:xfrm>
              <a:off x="21728" y="21728"/>
              <a:ext cx="769344" cy="769344"/>
            </a:xfrm>
            <a:custGeom>
              <a:avLst/>
              <a:gdLst/>
              <a:ahLst/>
              <a:cxnLst/>
              <a:rect l="l" t="t" r="r" b="b"/>
              <a:pathLst>
                <a:path w="769344" h="769344">
                  <a:moveTo>
                    <a:pt x="433203" y="26803"/>
                  </a:moveTo>
                  <a:lnTo>
                    <a:pt x="742541" y="336141"/>
                  </a:lnTo>
                  <a:cubicBezTo>
                    <a:pt x="769344" y="362944"/>
                    <a:pt x="769344" y="406400"/>
                    <a:pt x="742541" y="433203"/>
                  </a:cubicBezTo>
                  <a:lnTo>
                    <a:pt x="433203" y="742541"/>
                  </a:lnTo>
                  <a:cubicBezTo>
                    <a:pt x="406400" y="769344"/>
                    <a:pt x="362944" y="769344"/>
                    <a:pt x="336141" y="742541"/>
                  </a:cubicBezTo>
                  <a:lnTo>
                    <a:pt x="26803" y="433203"/>
                  </a:lnTo>
                  <a:cubicBezTo>
                    <a:pt x="0" y="406400"/>
                    <a:pt x="0" y="362944"/>
                    <a:pt x="26803" y="336141"/>
                  </a:cubicBezTo>
                  <a:lnTo>
                    <a:pt x="336141" y="26803"/>
                  </a:lnTo>
                  <a:cubicBezTo>
                    <a:pt x="362944" y="0"/>
                    <a:pt x="406400" y="0"/>
                    <a:pt x="433203" y="26803"/>
                  </a:cubicBezTo>
                  <a:close/>
                </a:path>
              </a:pathLst>
            </a:custGeom>
            <a:solidFill>
              <a:srgbClr val="F5AF19"/>
            </a:solidFill>
          </p:spPr>
        </p:sp>
        <p:sp>
          <p:nvSpPr>
            <p:cNvPr id="10" name="TextBox 10"/>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745960" y="2594986"/>
            <a:ext cx="13583489" cy="1142614"/>
            <a:chOff x="0" y="0"/>
            <a:chExt cx="3049338" cy="256504"/>
          </a:xfrm>
        </p:grpSpPr>
        <p:sp>
          <p:nvSpPr>
            <p:cNvPr id="12" name="Freeform 12"/>
            <p:cNvSpPr/>
            <p:nvPr/>
          </p:nvSpPr>
          <p:spPr>
            <a:xfrm>
              <a:off x="0" y="0"/>
              <a:ext cx="3049338" cy="256504"/>
            </a:xfrm>
            <a:custGeom>
              <a:avLst/>
              <a:gdLst/>
              <a:ahLst/>
              <a:cxnLst/>
              <a:rect l="l" t="t" r="r" b="b"/>
              <a:pathLst>
                <a:path w="3049338" h="256504">
                  <a:moveTo>
                    <a:pt x="0" y="0"/>
                  </a:moveTo>
                  <a:lnTo>
                    <a:pt x="3049338" y="0"/>
                  </a:lnTo>
                  <a:lnTo>
                    <a:pt x="3049338" y="256504"/>
                  </a:lnTo>
                  <a:lnTo>
                    <a:pt x="0" y="256504"/>
                  </a:lnTo>
                  <a:close/>
                </a:path>
              </a:pathLst>
            </a:custGeom>
            <a:solidFill>
              <a:srgbClr val="D6801C"/>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639207" y="2059539"/>
            <a:ext cx="2213507" cy="2213507"/>
            <a:chOff x="0" y="0"/>
            <a:chExt cx="812800" cy="812800"/>
          </a:xfrm>
        </p:grpSpPr>
        <p:sp>
          <p:nvSpPr>
            <p:cNvPr id="15" name="Freeform 15"/>
            <p:cNvSpPr/>
            <p:nvPr/>
          </p:nvSpPr>
          <p:spPr>
            <a:xfrm>
              <a:off x="14395" y="14395"/>
              <a:ext cx="784011" cy="784011"/>
            </a:xfrm>
            <a:custGeom>
              <a:avLst/>
              <a:gdLst/>
              <a:ahLst/>
              <a:cxnLst/>
              <a:rect l="l" t="t" r="r" b="b"/>
              <a:pathLst>
                <a:path w="784011" h="784011">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F5AF19"/>
            </a:solidFill>
          </p:spPr>
        </p:sp>
        <p:sp>
          <p:nvSpPr>
            <p:cNvPr id="16" name="TextBox 16"/>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238526" y="2502694"/>
            <a:ext cx="1014868" cy="1234906"/>
          </a:xfrm>
          <a:custGeom>
            <a:avLst/>
            <a:gdLst/>
            <a:ahLst/>
            <a:cxnLst/>
            <a:rect l="l" t="t" r="r" b="b"/>
            <a:pathLst>
              <a:path w="1014868" h="1234906">
                <a:moveTo>
                  <a:pt x="0" y="0"/>
                </a:moveTo>
                <a:lnTo>
                  <a:pt x="1014869" y="0"/>
                </a:lnTo>
                <a:lnTo>
                  <a:pt x="1014869" y="1234906"/>
                </a:lnTo>
                <a:lnTo>
                  <a:pt x="0" y="12349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0066184" y="5187272"/>
            <a:ext cx="7757693" cy="4441279"/>
          </a:xfrm>
          <a:custGeom>
            <a:avLst/>
            <a:gdLst/>
            <a:ahLst/>
            <a:cxnLst/>
            <a:rect l="l" t="t" r="r" b="b"/>
            <a:pathLst>
              <a:path w="7757693" h="4441279">
                <a:moveTo>
                  <a:pt x="0" y="0"/>
                </a:moveTo>
                <a:lnTo>
                  <a:pt x="7757692" y="0"/>
                </a:lnTo>
                <a:lnTo>
                  <a:pt x="7757692" y="4441279"/>
                </a:lnTo>
                <a:lnTo>
                  <a:pt x="0" y="4441279"/>
                </a:lnTo>
                <a:lnTo>
                  <a:pt x="0" y="0"/>
                </a:lnTo>
                <a:close/>
              </a:path>
            </a:pathLst>
          </a:custGeom>
          <a:blipFill>
            <a:blip r:embed="rId4"/>
            <a:stretch>
              <a:fillRect/>
            </a:stretch>
          </a:blipFill>
        </p:spPr>
      </p:sp>
      <p:sp>
        <p:nvSpPr>
          <p:cNvPr id="19" name="Freeform 19"/>
          <p:cNvSpPr/>
          <p:nvPr/>
        </p:nvSpPr>
        <p:spPr>
          <a:xfrm>
            <a:off x="2996275" y="5187272"/>
            <a:ext cx="6514240" cy="4512449"/>
          </a:xfrm>
          <a:custGeom>
            <a:avLst/>
            <a:gdLst/>
            <a:ahLst/>
            <a:cxnLst/>
            <a:rect l="l" t="t" r="r" b="b"/>
            <a:pathLst>
              <a:path w="6514240" h="4512449">
                <a:moveTo>
                  <a:pt x="0" y="0"/>
                </a:moveTo>
                <a:lnTo>
                  <a:pt x="6514239" y="0"/>
                </a:lnTo>
                <a:lnTo>
                  <a:pt x="6514239" y="4512449"/>
                </a:lnTo>
                <a:lnTo>
                  <a:pt x="0" y="4512449"/>
                </a:lnTo>
                <a:lnTo>
                  <a:pt x="0" y="0"/>
                </a:lnTo>
                <a:close/>
              </a:path>
            </a:pathLst>
          </a:custGeom>
          <a:blipFill>
            <a:blip r:embed="rId5"/>
            <a:stretch>
              <a:fillRect/>
            </a:stretch>
          </a:blipFill>
        </p:spPr>
      </p:sp>
      <p:sp>
        <p:nvSpPr>
          <p:cNvPr id="20" name="TextBox 20"/>
          <p:cNvSpPr txBox="1"/>
          <p:nvPr/>
        </p:nvSpPr>
        <p:spPr>
          <a:xfrm>
            <a:off x="3559591" y="667989"/>
            <a:ext cx="13561824" cy="1306207"/>
          </a:xfrm>
          <a:prstGeom prst="rect">
            <a:avLst/>
          </a:prstGeom>
        </p:spPr>
        <p:txBody>
          <a:bodyPr lIns="0" tIns="0" rIns="0" bIns="0" rtlCol="0" anchor="t">
            <a:spAutoFit/>
          </a:bodyPr>
          <a:lstStyle/>
          <a:p>
            <a:pPr algn="r">
              <a:lnSpc>
                <a:spcPts val="10134"/>
              </a:lnSpc>
              <a:spcBef>
                <a:spcPct val="0"/>
              </a:spcBef>
            </a:pPr>
            <a:r>
              <a:rPr lang="en-US" sz="7238">
                <a:solidFill>
                  <a:srgbClr val="D6801C"/>
                </a:solidFill>
                <a:latin typeface="Poppins Ultra-Bold"/>
              </a:rPr>
              <a:t>Dashboards Vs. Reports</a:t>
            </a:r>
          </a:p>
        </p:txBody>
      </p:sp>
      <p:sp>
        <p:nvSpPr>
          <p:cNvPr id="21" name="TextBox 21"/>
          <p:cNvSpPr txBox="1"/>
          <p:nvPr/>
        </p:nvSpPr>
        <p:spPr>
          <a:xfrm>
            <a:off x="7045361" y="2603157"/>
            <a:ext cx="4436017" cy="974074"/>
          </a:xfrm>
          <a:prstGeom prst="rect">
            <a:avLst/>
          </a:prstGeom>
        </p:spPr>
        <p:txBody>
          <a:bodyPr lIns="0" tIns="0" rIns="0" bIns="0" rtlCol="0" anchor="t">
            <a:spAutoFit/>
          </a:bodyPr>
          <a:lstStyle/>
          <a:p>
            <a:pPr algn="just">
              <a:lnSpc>
                <a:spcPts val="7637"/>
              </a:lnSpc>
              <a:spcBef>
                <a:spcPct val="0"/>
              </a:spcBef>
            </a:pPr>
            <a:r>
              <a:rPr lang="en-US" sz="5455">
                <a:solidFill>
                  <a:srgbClr val="FFFFFF"/>
                </a:solidFill>
                <a:latin typeface="Poppins Medium"/>
              </a:rPr>
              <a:t>Dashboard</a:t>
            </a:r>
          </a:p>
        </p:txBody>
      </p:sp>
      <p:sp>
        <p:nvSpPr>
          <p:cNvPr id="22" name="TextBox 22"/>
          <p:cNvSpPr txBox="1"/>
          <p:nvPr/>
        </p:nvSpPr>
        <p:spPr>
          <a:xfrm>
            <a:off x="7045361" y="4054222"/>
            <a:ext cx="9836996" cy="352000"/>
          </a:xfrm>
          <a:prstGeom prst="rect">
            <a:avLst/>
          </a:prstGeom>
        </p:spPr>
        <p:txBody>
          <a:bodyPr lIns="0" tIns="0" rIns="0" bIns="0" rtlCol="0" anchor="t">
            <a:spAutoFit/>
          </a:bodyPr>
          <a:lstStyle/>
          <a:p>
            <a:pPr>
              <a:lnSpc>
                <a:spcPts val="2750"/>
              </a:lnSpc>
              <a:spcBef>
                <a:spcPct val="0"/>
              </a:spcBef>
            </a:pPr>
            <a:r>
              <a:rPr lang="en-US" sz="1964">
                <a:solidFill>
                  <a:srgbClr val="000000"/>
                </a:solidFill>
                <a:latin typeface="Poppins"/>
              </a:rPr>
              <a:t>A dashboard is a birds eye view of real time reporting.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13946" y="-465137"/>
            <a:ext cx="11718284" cy="11718284"/>
          </a:xfrm>
          <a:custGeom>
            <a:avLst/>
            <a:gdLst/>
            <a:ahLst/>
            <a:cxnLst/>
            <a:rect l="l" t="t" r="r" b="b"/>
            <a:pathLst>
              <a:path w="11718284" h="11718284">
                <a:moveTo>
                  <a:pt x="0" y="0"/>
                </a:moveTo>
                <a:lnTo>
                  <a:pt x="11718284" y="0"/>
                </a:lnTo>
                <a:lnTo>
                  <a:pt x="11718284" y="11718284"/>
                </a:lnTo>
                <a:lnTo>
                  <a:pt x="0" y="1171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8293348"/>
            <a:ext cx="974550" cy="974550"/>
          </a:xfrm>
          <a:custGeom>
            <a:avLst/>
            <a:gdLst/>
            <a:ahLst/>
            <a:cxnLst/>
            <a:rect l="l" t="t" r="r" b="b"/>
            <a:pathLst>
              <a:path w="974550" h="974550">
                <a:moveTo>
                  <a:pt x="0" y="0"/>
                </a:moveTo>
                <a:lnTo>
                  <a:pt x="974550" y="0"/>
                </a:lnTo>
                <a:lnTo>
                  <a:pt x="974550" y="974550"/>
                </a:lnTo>
                <a:lnTo>
                  <a:pt x="0" y="974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213946" y="366695"/>
            <a:ext cx="1004905" cy="1004905"/>
          </a:xfrm>
          <a:custGeom>
            <a:avLst/>
            <a:gdLst/>
            <a:ahLst/>
            <a:cxnLst/>
            <a:rect l="l" t="t" r="r" b="b"/>
            <a:pathLst>
              <a:path w="1004905" h="1004905">
                <a:moveTo>
                  <a:pt x="0" y="0"/>
                </a:moveTo>
                <a:lnTo>
                  <a:pt x="1004906" y="0"/>
                </a:lnTo>
                <a:lnTo>
                  <a:pt x="1004906" y="1004905"/>
                </a:lnTo>
                <a:lnTo>
                  <a:pt x="0" y="10049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028700" y="904875"/>
            <a:ext cx="6667500" cy="767518"/>
          </a:xfrm>
          <a:prstGeom prst="rect">
            <a:avLst/>
          </a:prstGeom>
        </p:spPr>
        <p:txBody>
          <a:bodyPr wrap="square" lIns="0" tIns="0" rIns="0" bIns="0" rtlCol="0" anchor="t">
            <a:spAutoFit/>
          </a:bodyPr>
          <a:lstStyle/>
          <a:p>
            <a:pPr>
              <a:lnSpc>
                <a:spcPts val="6299"/>
              </a:lnSpc>
              <a:spcBef>
                <a:spcPct val="0"/>
              </a:spcBef>
            </a:pPr>
            <a:r>
              <a:rPr lang="en-US" sz="4500" dirty="0">
                <a:solidFill>
                  <a:srgbClr val="D6801C"/>
                </a:solidFill>
                <a:latin typeface="Poppins Heavy"/>
              </a:rPr>
              <a:t>Fancy Report Stuff!</a:t>
            </a:r>
          </a:p>
        </p:txBody>
      </p:sp>
      <p:pic>
        <p:nvPicPr>
          <p:cNvPr id="2050" name="Picture 2">
            <a:extLst>
              <a:ext uri="{FF2B5EF4-FFF2-40B4-BE49-F238E27FC236}">
                <a16:creationId xmlns:a16="http://schemas.microsoft.com/office/drawing/2014/main" id="{7B299227-83CE-27D2-EDD5-2908A0A701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77400" y="4122417"/>
            <a:ext cx="10048875" cy="25431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616713-7361-782E-C8A8-B44716F58999}"/>
              </a:ext>
            </a:extLst>
          </p:cNvPr>
          <p:cNvSpPr txBox="1"/>
          <p:nvPr/>
        </p:nvSpPr>
        <p:spPr>
          <a:xfrm>
            <a:off x="2003250" y="2095500"/>
            <a:ext cx="6907234" cy="7478970"/>
          </a:xfrm>
          <a:prstGeom prst="rect">
            <a:avLst/>
          </a:prstGeom>
          <a:noFill/>
        </p:spPr>
        <p:txBody>
          <a:bodyPr wrap="square" rtlCol="0">
            <a:spAutoFit/>
          </a:bodyPr>
          <a:lstStyle/>
          <a:p>
            <a:r>
              <a:rPr lang="en-US" sz="2400" dirty="0">
                <a:solidFill>
                  <a:srgbClr val="000000"/>
                </a:solidFill>
                <a:latin typeface="Quattrocento Sans" panose="020B0502050000020003" pitchFamily="34" charset="0"/>
              </a:rPr>
              <a:t>First report tutorial: </a:t>
            </a:r>
            <a:r>
              <a:rPr lang="en-US" sz="2400" dirty="0">
                <a:hlinkClick r:id="rId9"/>
              </a:rPr>
              <a:t>(7) Create your first Power BI report (2021) - YouTube</a:t>
            </a:r>
            <a:endParaRPr lang="en-US" sz="2400" dirty="0">
              <a:solidFill>
                <a:srgbClr val="000000"/>
              </a:solidFill>
              <a:latin typeface="Quattrocento Sans" panose="020B0502050000020003" pitchFamily="34" charset="0"/>
            </a:endParaRPr>
          </a:p>
          <a:p>
            <a:endParaRPr lang="en-US" sz="2400" dirty="0">
              <a:solidFill>
                <a:srgbClr val="000000"/>
              </a:solidFill>
              <a:latin typeface="Quattrocento Sans" panose="020B0502050000020003" pitchFamily="34" charset="0"/>
            </a:endParaRPr>
          </a:p>
          <a:p>
            <a:r>
              <a:rPr lang="en-US" sz="2400" dirty="0">
                <a:solidFill>
                  <a:srgbClr val="000000"/>
                </a:solidFill>
                <a:latin typeface="Quattrocento Sans" panose="020B0502050000020003" pitchFamily="34" charset="0"/>
              </a:rPr>
              <a:t>Configure your settings: </a:t>
            </a:r>
            <a:r>
              <a:rPr lang="en-US" sz="2400" dirty="0">
                <a:hlinkClick r:id="rId10"/>
              </a:rPr>
              <a:t>(7) Discover the Untapped Settings in Power BI Desktop – YouTube</a:t>
            </a:r>
            <a:endParaRPr lang="en-US" sz="2400" dirty="0"/>
          </a:p>
          <a:p>
            <a:endParaRPr lang="en-US" sz="2400" dirty="0"/>
          </a:p>
          <a:p>
            <a:r>
              <a:rPr lang="en-US" sz="2400" dirty="0"/>
              <a:t>Bookmarks: </a:t>
            </a:r>
            <a:r>
              <a:rPr lang="en-US" sz="2400" dirty="0">
                <a:hlinkClick r:id="rId11"/>
              </a:rPr>
              <a:t>(7) Mastering Power BI Bookmarks – YouTube</a:t>
            </a:r>
            <a:endParaRPr lang="en-US" sz="2400" dirty="0"/>
          </a:p>
          <a:p>
            <a:endParaRPr lang="en-US" sz="2400" dirty="0"/>
          </a:p>
          <a:p>
            <a:r>
              <a:rPr lang="en-US" sz="2400" dirty="0">
                <a:hlinkClick r:id="rId12"/>
              </a:rPr>
              <a:t>(7) The BANANAS approach to use Power BI Bookmarks to swap tooltips – YouTube</a:t>
            </a:r>
            <a:endParaRPr lang="en-US" sz="2400" dirty="0"/>
          </a:p>
          <a:p>
            <a:endParaRPr lang="en-US" sz="2400" dirty="0"/>
          </a:p>
          <a:p>
            <a:r>
              <a:rPr lang="en-US" sz="2400" dirty="0"/>
              <a:t>Info Pane: </a:t>
            </a:r>
            <a:r>
              <a:rPr lang="en-US" sz="2400" dirty="0">
                <a:hlinkClick r:id="rId13"/>
              </a:rPr>
              <a:t>(7) Help your Power BI report users with an Information Panel – YouTube</a:t>
            </a:r>
            <a:endParaRPr lang="en-US" sz="2400" dirty="0"/>
          </a:p>
          <a:p>
            <a:endParaRPr lang="en-US" sz="2400" dirty="0"/>
          </a:p>
          <a:p>
            <a:r>
              <a:rPr lang="en-US" sz="2400" dirty="0"/>
              <a:t>Buttons: </a:t>
            </a:r>
            <a:r>
              <a:rPr lang="en-US" sz="2400" dirty="0">
                <a:hlinkClick r:id="rId14"/>
              </a:rPr>
              <a:t>(7) Taking Buttons in Power BI Desktop to the Next Level – YouTube</a:t>
            </a:r>
            <a:endParaRPr lang="en-US" sz="2400" dirty="0"/>
          </a:p>
          <a:p>
            <a:endParaRPr lang="en-US" sz="2400" dirty="0"/>
          </a:p>
          <a:p>
            <a:r>
              <a:rPr lang="en-US" sz="2400" dirty="0"/>
              <a:t>Toggle switch: </a:t>
            </a:r>
            <a:r>
              <a:rPr lang="en-US" sz="2400" dirty="0">
                <a:hlinkClick r:id="rId15"/>
              </a:rPr>
              <a:t>(7) Power BI Bookmarks, Selections and Toggles - YouTube</a:t>
            </a:r>
            <a:endParaRPr lang="en-US" sz="2400" dirty="0"/>
          </a:p>
        </p:txBody>
      </p:sp>
      <p:sp>
        <p:nvSpPr>
          <p:cNvPr id="5" name="TextBox 4">
            <a:extLst>
              <a:ext uri="{FF2B5EF4-FFF2-40B4-BE49-F238E27FC236}">
                <a16:creationId xmlns:a16="http://schemas.microsoft.com/office/drawing/2014/main" id="{DE50CB16-24B3-A071-22B1-C45F57A3FA3D}"/>
              </a:ext>
            </a:extLst>
          </p:cNvPr>
          <p:cNvSpPr txBox="1"/>
          <p:nvPr/>
        </p:nvSpPr>
        <p:spPr>
          <a:xfrm>
            <a:off x="13182600" y="7277100"/>
            <a:ext cx="5257800" cy="1200329"/>
          </a:xfrm>
          <a:prstGeom prst="rect">
            <a:avLst/>
          </a:prstGeom>
          <a:noFill/>
        </p:spPr>
        <p:txBody>
          <a:bodyPr wrap="square" rtlCol="0">
            <a:spAutoFit/>
          </a:bodyPr>
          <a:lstStyle/>
          <a:p>
            <a:r>
              <a:rPr lang="en-US" dirty="0" err="1">
                <a:solidFill>
                  <a:schemeClr val="bg1"/>
                </a:solidFill>
                <a:latin typeface="Poppins Medium" panose="00000600000000000000" pitchFamily="2" charset="0"/>
                <a:cs typeface="Poppins Medium" panose="00000600000000000000" pitchFamily="2" charset="0"/>
              </a:rPr>
              <a:t>Protip</a:t>
            </a:r>
            <a:r>
              <a:rPr lang="en-US" dirty="0">
                <a:solidFill>
                  <a:schemeClr val="bg1"/>
                </a:solidFill>
                <a:latin typeface="Poppins Medium" panose="00000600000000000000" pitchFamily="2" charset="0"/>
                <a:cs typeface="Poppins Medium" panose="00000600000000000000" pitchFamily="2" charset="0"/>
              </a:rPr>
              <a:t>: Show your dashboard draft to someone who doesn’t know much about the data and listen to the questions they ask. </a:t>
            </a:r>
          </a:p>
        </p:txBody>
      </p:sp>
    </p:spTree>
    <p:extLst>
      <p:ext uri="{BB962C8B-B14F-4D97-AF65-F5344CB8AC3E}">
        <p14:creationId xmlns:p14="http://schemas.microsoft.com/office/powerpoint/2010/main" val="1753497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59591" y="1580478"/>
            <a:ext cx="7119183" cy="7119183"/>
            <a:chOff x="0" y="0"/>
            <a:chExt cx="812800" cy="812800"/>
          </a:xfrm>
        </p:grpSpPr>
        <p:sp>
          <p:nvSpPr>
            <p:cNvPr id="3" name="Freeform 3"/>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42076" y="747014"/>
            <a:ext cx="2684152" cy="2684152"/>
            <a:chOff x="0" y="0"/>
            <a:chExt cx="812800" cy="812800"/>
          </a:xfrm>
        </p:grpSpPr>
        <p:sp>
          <p:nvSpPr>
            <p:cNvPr id="6" name="Freeform 6"/>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7" name="TextBox 7"/>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35684" y="6321154"/>
            <a:ext cx="1466412" cy="1466412"/>
            <a:chOff x="0" y="0"/>
            <a:chExt cx="812800" cy="812800"/>
          </a:xfrm>
        </p:grpSpPr>
        <p:sp>
          <p:nvSpPr>
            <p:cNvPr id="9" name="Freeform 9"/>
            <p:cNvSpPr/>
            <p:nvPr/>
          </p:nvSpPr>
          <p:spPr>
            <a:xfrm>
              <a:off x="21728" y="21728"/>
              <a:ext cx="769344" cy="769344"/>
            </a:xfrm>
            <a:custGeom>
              <a:avLst/>
              <a:gdLst/>
              <a:ahLst/>
              <a:cxnLst/>
              <a:rect l="l" t="t" r="r" b="b"/>
              <a:pathLst>
                <a:path w="769344" h="769344">
                  <a:moveTo>
                    <a:pt x="433203" y="26803"/>
                  </a:moveTo>
                  <a:lnTo>
                    <a:pt x="742541" y="336141"/>
                  </a:lnTo>
                  <a:cubicBezTo>
                    <a:pt x="769344" y="362944"/>
                    <a:pt x="769344" y="406400"/>
                    <a:pt x="742541" y="433203"/>
                  </a:cubicBezTo>
                  <a:lnTo>
                    <a:pt x="433203" y="742541"/>
                  </a:lnTo>
                  <a:cubicBezTo>
                    <a:pt x="406400" y="769344"/>
                    <a:pt x="362944" y="769344"/>
                    <a:pt x="336141" y="742541"/>
                  </a:cubicBezTo>
                  <a:lnTo>
                    <a:pt x="26803" y="433203"/>
                  </a:lnTo>
                  <a:cubicBezTo>
                    <a:pt x="0" y="406400"/>
                    <a:pt x="0" y="362944"/>
                    <a:pt x="26803" y="336141"/>
                  </a:cubicBezTo>
                  <a:lnTo>
                    <a:pt x="336141" y="26803"/>
                  </a:lnTo>
                  <a:cubicBezTo>
                    <a:pt x="362944" y="0"/>
                    <a:pt x="406400" y="0"/>
                    <a:pt x="433203" y="26803"/>
                  </a:cubicBezTo>
                  <a:close/>
                </a:path>
              </a:pathLst>
            </a:custGeom>
            <a:solidFill>
              <a:srgbClr val="F5AF19"/>
            </a:solidFill>
          </p:spPr>
        </p:sp>
        <p:sp>
          <p:nvSpPr>
            <p:cNvPr id="10" name="TextBox 10"/>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745960" y="2594986"/>
            <a:ext cx="13583489" cy="1142614"/>
            <a:chOff x="0" y="0"/>
            <a:chExt cx="3049338" cy="256504"/>
          </a:xfrm>
        </p:grpSpPr>
        <p:sp>
          <p:nvSpPr>
            <p:cNvPr id="12" name="Freeform 12"/>
            <p:cNvSpPr/>
            <p:nvPr/>
          </p:nvSpPr>
          <p:spPr>
            <a:xfrm>
              <a:off x="0" y="0"/>
              <a:ext cx="3049338" cy="256504"/>
            </a:xfrm>
            <a:custGeom>
              <a:avLst/>
              <a:gdLst/>
              <a:ahLst/>
              <a:cxnLst/>
              <a:rect l="l" t="t" r="r" b="b"/>
              <a:pathLst>
                <a:path w="3049338" h="256504">
                  <a:moveTo>
                    <a:pt x="0" y="0"/>
                  </a:moveTo>
                  <a:lnTo>
                    <a:pt x="3049338" y="0"/>
                  </a:lnTo>
                  <a:lnTo>
                    <a:pt x="3049338" y="256504"/>
                  </a:lnTo>
                  <a:lnTo>
                    <a:pt x="0" y="256504"/>
                  </a:lnTo>
                  <a:close/>
                </a:path>
              </a:pathLst>
            </a:custGeom>
            <a:solidFill>
              <a:srgbClr val="D6801C"/>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639207" y="2059539"/>
            <a:ext cx="2213507" cy="2213507"/>
            <a:chOff x="0" y="0"/>
            <a:chExt cx="812800" cy="812800"/>
          </a:xfrm>
        </p:grpSpPr>
        <p:sp>
          <p:nvSpPr>
            <p:cNvPr id="15" name="Freeform 15"/>
            <p:cNvSpPr/>
            <p:nvPr/>
          </p:nvSpPr>
          <p:spPr>
            <a:xfrm>
              <a:off x="14395" y="14395"/>
              <a:ext cx="784011" cy="784011"/>
            </a:xfrm>
            <a:custGeom>
              <a:avLst/>
              <a:gdLst/>
              <a:ahLst/>
              <a:cxnLst/>
              <a:rect l="l" t="t" r="r" b="b"/>
              <a:pathLst>
                <a:path w="784011" h="784011">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F5AF19"/>
            </a:solidFill>
          </p:spPr>
        </p:sp>
        <p:sp>
          <p:nvSpPr>
            <p:cNvPr id="16" name="TextBox 16"/>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238526" y="2502694"/>
            <a:ext cx="1014868" cy="1234906"/>
          </a:xfrm>
          <a:custGeom>
            <a:avLst/>
            <a:gdLst/>
            <a:ahLst/>
            <a:cxnLst/>
            <a:rect l="l" t="t" r="r" b="b"/>
            <a:pathLst>
              <a:path w="1014868" h="1234906">
                <a:moveTo>
                  <a:pt x="0" y="0"/>
                </a:moveTo>
                <a:lnTo>
                  <a:pt x="1014869" y="0"/>
                </a:lnTo>
                <a:lnTo>
                  <a:pt x="1014869" y="1234906"/>
                </a:lnTo>
                <a:lnTo>
                  <a:pt x="0" y="12349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559591" y="667989"/>
            <a:ext cx="13561824" cy="1231363"/>
          </a:xfrm>
          <a:prstGeom prst="rect">
            <a:avLst/>
          </a:prstGeom>
        </p:spPr>
        <p:txBody>
          <a:bodyPr lIns="0" tIns="0" rIns="0" bIns="0" rtlCol="0" anchor="t">
            <a:spAutoFit/>
          </a:bodyPr>
          <a:lstStyle/>
          <a:p>
            <a:pPr algn="r">
              <a:lnSpc>
                <a:spcPts val="10134"/>
              </a:lnSpc>
              <a:spcBef>
                <a:spcPct val="0"/>
              </a:spcBef>
            </a:pPr>
            <a:r>
              <a:rPr lang="en-US" sz="7238" dirty="0">
                <a:solidFill>
                  <a:srgbClr val="D6801C"/>
                </a:solidFill>
                <a:latin typeface="Poppins Ultra-Bold"/>
              </a:rPr>
              <a:t>Demo Time</a:t>
            </a:r>
          </a:p>
        </p:txBody>
      </p:sp>
      <p:sp>
        <p:nvSpPr>
          <p:cNvPr id="22" name="TextBox 22"/>
          <p:cNvSpPr txBox="1"/>
          <p:nvPr/>
        </p:nvSpPr>
        <p:spPr>
          <a:xfrm>
            <a:off x="7045361" y="4054222"/>
            <a:ext cx="9836996" cy="1820498"/>
          </a:xfrm>
          <a:prstGeom prst="rect">
            <a:avLst/>
          </a:prstGeom>
        </p:spPr>
        <p:txBody>
          <a:bodyPr lIns="0" tIns="0" rIns="0" bIns="0" rtlCol="0" anchor="t">
            <a:spAutoFit/>
          </a:bodyPr>
          <a:lstStyle/>
          <a:p>
            <a:pPr algn="ctr">
              <a:lnSpc>
                <a:spcPts val="2750"/>
              </a:lnSpc>
              <a:spcBef>
                <a:spcPct val="0"/>
              </a:spcBef>
            </a:pPr>
            <a:r>
              <a:rPr lang="en-US" sz="3200" dirty="0">
                <a:solidFill>
                  <a:srgbClr val="000000"/>
                </a:solidFill>
                <a:latin typeface="Poppins Medium" panose="00000600000000000000" pitchFamily="2" charset="0"/>
                <a:cs typeface="Poppins Medium" panose="00000600000000000000" pitchFamily="2" charset="0"/>
              </a:rPr>
              <a:t>Sources:</a:t>
            </a:r>
          </a:p>
          <a:p>
            <a:pPr algn="ctr">
              <a:lnSpc>
                <a:spcPts val="2750"/>
              </a:lnSpc>
              <a:spcBef>
                <a:spcPct val="0"/>
              </a:spcBef>
            </a:pPr>
            <a:endParaRPr lang="en-US" sz="3200" dirty="0">
              <a:solidFill>
                <a:srgbClr val="000000"/>
              </a:solidFill>
              <a:latin typeface="Poppins Medium" panose="00000600000000000000" pitchFamily="2" charset="0"/>
              <a:cs typeface="Poppins Medium" panose="00000600000000000000" pitchFamily="2" charset="0"/>
            </a:endParaRPr>
          </a:p>
          <a:p>
            <a:pPr algn="ctr">
              <a:lnSpc>
                <a:spcPts val="2750"/>
              </a:lnSpc>
              <a:spcBef>
                <a:spcPct val="0"/>
              </a:spcBef>
            </a:pPr>
            <a:r>
              <a:rPr lang="en-US" sz="3200" dirty="0">
                <a:hlinkClick r:id="rId4"/>
              </a:rPr>
              <a:t>Christmas Movies (kaggle.com)</a:t>
            </a:r>
            <a:endParaRPr lang="en-US" sz="3200" dirty="0">
              <a:solidFill>
                <a:srgbClr val="000000"/>
              </a:solidFill>
              <a:latin typeface="Poppins Medium" panose="00000600000000000000" pitchFamily="2" charset="0"/>
              <a:cs typeface="Poppins Medium" panose="00000600000000000000" pitchFamily="2" charset="0"/>
            </a:endParaRPr>
          </a:p>
          <a:p>
            <a:pPr>
              <a:lnSpc>
                <a:spcPts val="2750"/>
              </a:lnSpc>
              <a:spcBef>
                <a:spcPct val="0"/>
              </a:spcBef>
            </a:pPr>
            <a:endParaRPr lang="en-US" sz="3200" dirty="0">
              <a:solidFill>
                <a:srgbClr val="000000"/>
              </a:solidFill>
              <a:latin typeface="Poppins Medium" panose="00000600000000000000" pitchFamily="2" charset="0"/>
              <a:cs typeface="Poppins Medium" panose="00000600000000000000" pitchFamily="2" charset="0"/>
            </a:endParaRPr>
          </a:p>
          <a:p>
            <a:pPr>
              <a:lnSpc>
                <a:spcPts val="2750"/>
              </a:lnSpc>
              <a:spcBef>
                <a:spcPct val="0"/>
              </a:spcBef>
            </a:pPr>
            <a:endParaRPr lang="en-US" sz="3200" dirty="0">
              <a:solidFill>
                <a:srgbClr val="000000"/>
              </a:solidFill>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03762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8888" y="1757486"/>
            <a:ext cx="6817181" cy="6817181"/>
            <a:chOff x="0" y="0"/>
            <a:chExt cx="837653" cy="837653"/>
          </a:xfrm>
        </p:grpSpPr>
        <p:sp>
          <p:nvSpPr>
            <p:cNvPr id="3" name="Freeform 3"/>
            <p:cNvSpPr/>
            <p:nvPr/>
          </p:nvSpPr>
          <p:spPr>
            <a:xfrm>
              <a:off x="0" y="0"/>
              <a:ext cx="837653" cy="837653"/>
            </a:xfrm>
            <a:custGeom>
              <a:avLst/>
              <a:gdLst/>
              <a:ahLst/>
              <a:cxnLst/>
              <a:rect l="l" t="t" r="r" b="b"/>
              <a:pathLst>
                <a:path w="837653" h="837653">
                  <a:moveTo>
                    <a:pt x="418826" y="0"/>
                  </a:moveTo>
                  <a:cubicBezTo>
                    <a:pt x="187515" y="0"/>
                    <a:pt x="0" y="187515"/>
                    <a:pt x="0" y="418826"/>
                  </a:cubicBezTo>
                  <a:cubicBezTo>
                    <a:pt x="0" y="650138"/>
                    <a:pt x="187515" y="837653"/>
                    <a:pt x="418826" y="837653"/>
                  </a:cubicBezTo>
                  <a:cubicBezTo>
                    <a:pt x="650138" y="837653"/>
                    <a:pt x="837653" y="650138"/>
                    <a:pt x="837653" y="418826"/>
                  </a:cubicBezTo>
                  <a:cubicBezTo>
                    <a:pt x="837653" y="187515"/>
                    <a:pt x="650138" y="0"/>
                    <a:pt x="418826" y="0"/>
                  </a:cubicBezTo>
                  <a:close/>
                </a:path>
              </a:pathLst>
            </a:custGeom>
            <a:solidFill>
              <a:srgbClr val="F5AF19"/>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87279" y="2055878"/>
            <a:ext cx="6220398" cy="6220398"/>
          </a:xfrm>
          <a:custGeom>
            <a:avLst/>
            <a:gdLst/>
            <a:ahLst/>
            <a:cxnLst/>
            <a:rect l="l" t="t" r="r" b="b"/>
            <a:pathLst>
              <a:path w="6220398" h="6220398">
                <a:moveTo>
                  <a:pt x="0" y="0"/>
                </a:moveTo>
                <a:lnTo>
                  <a:pt x="6220398" y="0"/>
                </a:lnTo>
                <a:lnTo>
                  <a:pt x="6220398" y="6220397"/>
                </a:lnTo>
                <a:lnTo>
                  <a:pt x="0" y="6220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62087" y="2138378"/>
            <a:ext cx="6055396" cy="6055396"/>
          </a:xfrm>
          <a:custGeom>
            <a:avLst/>
            <a:gdLst/>
            <a:ahLst/>
            <a:cxnLst/>
            <a:rect l="l" t="t" r="r" b="b"/>
            <a:pathLst>
              <a:path w="6055396" h="6055396">
                <a:moveTo>
                  <a:pt x="0" y="0"/>
                </a:moveTo>
                <a:lnTo>
                  <a:pt x="6055397" y="0"/>
                </a:lnTo>
                <a:lnTo>
                  <a:pt x="6055397" y="6055397"/>
                </a:lnTo>
                <a:lnTo>
                  <a:pt x="0" y="6055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519823" y="2399664"/>
            <a:ext cx="5805876" cy="5532824"/>
            <a:chOff x="0" y="0"/>
            <a:chExt cx="852913" cy="812800"/>
          </a:xfrm>
        </p:grpSpPr>
        <p:sp>
          <p:nvSpPr>
            <p:cNvPr id="8" name="Freeform 8"/>
            <p:cNvSpPr/>
            <p:nvPr/>
          </p:nvSpPr>
          <p:spPr>
            <a:xfrm>
              <a:off x="0" y="0"/>
              <a:ext cx="852913" cy="812800"/>
            </a:xfrm>
            <a:custGeom>
              <a:avLst/>
              <a:gdLst/>
              <a:ahLst/>
              <a:cxnLst/>
              <a:rect l="l" t="t" r="r" b="b"/>
              <a:pathLst>
                <a:path w="852913" h="812800">
                  <a:moveTo>
                    <a:pt x="426456" y="0"/>
                  </a:moveTo>
                  <a:cubicBezTo>
                    <a:pt x="190931" y="0"/>
                    <a:pt x="0" y="181951"/>
                    <a:pt x="0" y="406400"/>
                  </a:cubicBezTo>
                  <a:cubicBezTo>
                    <a:pt x="0" y="630849"/>
                    <a:pt x="190931" y="812800"/>
                    <a:pt x="426456" y="812800"/>
                  </a:cubicBezTo>
                  <a:cubicBezTo>
                    <a:pt x="661982" y="812800"/>
                    <a:pt x="852913" y="630849"/>
                    <a:pt x="852913" y="406400"/>
                  </a:cubicBezTo>
                  <a:cubicBezTo>
                    <a:pt x="852913" y="181951"/>
                    <a:pt x="661982" y="0"/>
                    <a:pt x="426456" y="0"/>
                  </a:cubicBezTo>
                  <a:close/>
                </a:path>
              </a:pathLst>
            </a:custGeom>
            <a:solidFill>
              <a:srgbClr val="FFBC0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1823139" y="2591748"/>
            <a:ext cx="5148678" cy="514865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sp>
        <p:nvSpPr>
          <p:cNvPr id="12" name="Freeform 12"/>
          <p:cNvSpPr/>
          <p:nvPr/>
        </p:nvSpPr>
        <p:spPr>
          <a:xfrm rot="-10800000">
            <a:off x="4397478" y="750863"/>
            <a:ext cx="4392637" cy="8785274"/>
          </a:xfrm>
          <a:custGeom>
            <a:avLst/>
            <a:gdLst/>
            <a:ahLst/>
            <a:cxnLst/>
            <a:rect l="l" t="t" r="r" b="b"/>
            <a:pathLst>
              <a:path w="4392637" h="8785274">
                <a:moveTo>
                  <a:pt x="0" y="0"/>
                </a:moveTo>
                <a:lnTo>
                  <a:pt x="4392637" y="0"/>
                </a:lnTo>
                <a:lnTo>
                  <a:pt x="4392637" y="8785274"/>
                </a:lnTo>
                <a:lnTo>
                  <a:pt x="0" y="87852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5400000">
            <a:off x="-1802175" y="4393923"/>
            <a:ext cx="5103504" cy="1499154"/>
          </a:xfrm>
          <a:custGeom>
            <a:avLst/>
            <a:gdLst/>
            <a:ahLst/>
            <a:cxnLst/>
            <a:rect l="l" t="t" r="r" b="b"/>
            <a:pathLst>
              <a:path w="5103504" h="1499154">
                <a:moveTo>
                  <a:pt x="0" y="0"/>
                </a:moveTo>
                <a:lnTo>
                  <a:pt x="5103504" y="0"/>
                </a:lnTo>
                <a:lnTo>
                  <a:pt x="5103504" y="1499154"/>
                </a:lnTo>
                <a:lnTo>
                  <a:pt x="0" y="14991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303801" y="2353149"/>
            <a:ext cx="432044" cy="4320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46065" y="7456654"/>
            <a:ext cx="432044" cy="43204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3827" y="9089590"/>
            <a:ext cx="2831992" cy="283199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823139" y="435103"/>
            <a:ext cx="1187194" cy="11871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517484" y="8711283"/>
            <a:ext cx="1050577" cy="10505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042772" y="-897152"/>
            <a:ext cx="1794303" cy="179430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2" name="Freeform 32"/>
          <p:cNvSpPr/>
          <p:nvPr/>
        </p:nvSpPr>
        <p:spPr>
          <a:xfrm>
            <a:off x="10148493" y="5716151"/>
            <a:ext cx="9897851" cy="1115758"/>
          </a:xfrm>
          <a:custGeom>
            <a:avLst/>
            <a:gdLst/>
            <a:ahLst/>
            <a:cxnLst/>
            <a:rect l="l" t="t" r="r" b="b"/>
            <a:pathLst>
              <a:path w="9897851" h="1115758">
                <a:moveTo>
                  <a:pt x="0" y="0"/>
                </a:moveTo>
                <a:lnTo>
                  <a:pt x="9897851" y="0"/>
                </a:lnTo>
                <a:lnTo>
                  <a:pt x="9897851" y="1115757"/>
                </a:lnTo>
                <a:lnTo>
                  <a:pt x="0" y="11157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TextBox 33"/>
          <p:cNvSpPr txBox="1"/>
          <p:nvPr/>
        </p:nvSpPr>
        <p:spPr>
          <a:xfrm>
            <a:off x="9212641" y="1354430"/>
            <a:ext cx="8046659" cy="1313823"/>
          </a:xfrm>
          <a:prstGeom prst="rect">
            <a:avLst/>
          </a:prstGeom>
        </p:spPr>
        <p:txBody>
          <a:bodyPr lIns="0" tIns="0" rIns="0" bIns="0" rtlCol="0" anchor="t">
            <a:spAutoFit/>
          </a:bodyPr>
          <a:lstStyle/>
          <a:p>
            <a:pPr algn="r">
              <a:lnSpc>
                <a:spcPts val="9839"/>
              </a:lnSpc>
            </a:pPr>
            <a:r>
              <a:rPr lang="en-US" sz="8199">
                <a:solidFill>
                  <a:srgbClr val="000000"/>
                </a:solidFill>
                <a:latin typeface="Poppins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59591" y="1580478"/>
            <a:ext cx="7119183" cy="7119183"/>
            <a:chOff x="0" y="0"/>
            <a:chExt cx="812800" cy="812800"/>
          </a:xfrm>
        </p:grpSpPr>
        <p:sp>
          <p:nvSpPr>
            <p:cNvPr id="3" name="Freeform 3"/>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42076" y="747014"/>
            <a:ext cx="2684152" cy="2684152"/>
            <a:chOff x="0" y="0"/>
            <a:chExt cx="812800" cy="812800"/>
          </a:xfrm>
        </p:grpSpPr>
        <p:sp>
          <p:nvSpPr>
            <p:cNvPr id="6" name="Freeform 6"/>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7" name="TextBox 7"/>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35684" y="6321154"/>
            <a:ext cx="1466412" cy="1466412"/>
            <a:chOff x="0" y="0"/>
            <a:chExt cx="812800" cy="812800"/>
          </a:xfrm>
        </p:grpSpPr>
        <p:sp>
          <p:nvSpPr>
            <p:cNvPr id="9" name="Freeform 9"/>
            <p:cNvSpPr/>
            <p:nvPr/>
          </p:nvSpPr>
          <p:spPr>
            <a:xfrm>
              <a:off x="21728" y="21728"/>
              <a:ext cx="769344" cy="769344"/>
            </a:xfrm>
            <a:custGeom>
              <a:avLst/>
              <a:gdLst/>
              <a:ahLst/>
              <a:cxnLst/>
              <a:rect l="l" t="t" r="r" b="b"/>
              <a:pathLst>
                <a:path w="769344" h="769344">
                  <a:moveTo>
                    <a:pt x="433203" y="26803"/>
                  </a:moveTo>
                  <a:lnTo>
                    <a:pt x="742541" y="336141"/>
                  </a:lnTo>
                  <a:cubicBezTo>
                    <a:pt x="769344" y="362944"/>
                    <a:pt x="769344" y="406400"/>
                    <a:pt x="742541" y="433203"/>
                  </a:cubicBezTo>
                  <a:lnTo>
                    <a:pt x="433203" y="742541"/>
                  </a:lnTo>
                  <a:cubicBezTo>
                    <a:pt x="406400" y="769344"/>
                    <a:pt x="362944" y="769344"/>
                    <a:pt x="336141" y="742541"/>
                  </a:cubicBezTo>
                  <a:lnTo>
                    <a:pt x="26803" y="433203"/>
                  </a:lnTo>
                  <a:cubicBezTo>
                    <a:pt x="0" y="406400"/>
                    <a:pt x="0" y="362944"/>
                    <a:pt x="26803" y="336141"/>
                  </a:cubicBezTo>
                  <a:lnTo>
                    <a:pt x="336141" y="26803"/>
                  </a:lnTo>
                  <a:cubicBezTo>
                    <a:pt x="362944" y="0"/>
                    <a:pt x="406400" y="0"/>
                    <a:pt x="433203" y="26803"/>
                  </a:cubicBezTo>
                  <a:close/>
                </a:path>
              </a:pathLst>
            </a:custGeom>
            <a:solidFill>
              <a:srgbClr val="F5AF19"/>
            </a:solidFill>
          </p:spPr>
        </p:sp>
        <p:sp>
          <p:nvSpPr>
            <p:cNvPr id="10" name="TextBox 10"/>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745960" y="2594986"/>
            <a:ext cx="13583489" cy="1142614"/>
            <a:chOff x="0" y="0"/>
            <a:chExt cx="3049338" cy="256504"/>
          </a:xfrm>
        </p:grpSpPr>
        <p:sp>
          <p:nvSpPr>
            <p:cNvPr id="12" name="Freeform 12"/>
            <p:cNvSpPr/>
            <p:nvPr/>
          </p:nvSpPr>
          <p:spPr>
            <a:xfrm>
              <a:off x="0" y="0"/>
              <a:ext cx="3049338" cy="256504"/>
            </a:xfrm>
            <a:custGeom>
              <a:avLst/>
              <a:gdLst/>
              <a:ahLst/>
              <a:cxnLst/>
              <a:rect l="l" t="t" r="r" b="b"/>
              <a:pathLst>
                <a:path w="3049338" h="256504">
                  <a:moveTo>
                    <a:pt x="0" y="0"/>
                  </a:moveTo>
                  <a:lnTo>
                    <a:pt x="3049338" y="0"/>
                  </a:lnTo>
                  <a:lnTo>
                    <a:pt x="3049338" y="256504"/>
                  </a:lnTo>
                  <a:lnTo>
                    <a:pt x="0" y="256504"/>
                  </a:lnTo>
                  <a:close/>
                </a:path>
              </a:pathLst>
            </a:custGeom>
            <a:solidFill>
              <a:srgbClr val="D6801C"/>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639207" y="2059539"/>
            <a:ext cx="2213507" cy="2213507"/>
            <a:chOff x="0" y="0"/>
            <a:chExt cx="812800" cy="812800"/>
          </a:xfrm>
        </p:grpSpPr>
        <p:sp>
          <p:nvSpPr>
            <p:cNvPr id="15" name="Freeform 15"/>
            <p:cNvSpPr/>
            <p:nvPr/>
          </p:nvSpPr>
          <p:spPr>
            <a:xfrm>
              <a:off x="14395" y="14395"/>
              <a:ext cx="784011" cy="784011"/>
            </a:xfrm>
            <a:custGeom>
              <a:avLst/>
              <a:gdLst/>
              <a:ahLst/>
              <a:cxnLst/>
              <a:rect l="l" t="t" r="r" b="b"/>
              <a:pathLst>
                <a:path w="784011" h="784011">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F5AF19"/>
            </a:solidFill>
          </p:spPr>
        </p:sp>
        <p:sp>
          <p:nvSpPr>
            <p:cNvPr id="16" name="TextBox 16"/>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238526" y="2502694"/>
            <a:ext cx="1014868" cy="1234906"/>
          </a:xfrm>
          <a:custGeom>
            <a:avLst/>
            <a:gdLst/>
            <a:ahLst/>
            <a:cxnLst/>
            <a:rect l="l" t="t" r="r" b="b"/>
            <a:pathLst>
              <a:path w="1014868" h="1234906">
                <a:moveTo>
                  <a:pt x="0" y="0"/>
                </a:moveTo>
                <a:lnTo>
                  <a:pt x="1014869" y="0"/>
                </a:lnTo>
                <a:lnTo>
                  <a:pt x="1014869" y="1234906"/>
                </a:lnTo>
                <a:lnTo>
                  <a:pt x="0" y="12349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0025622" y="5422252"/>
            <a:ext cx="7549907" cy="4205927"/>
          </a:xfrm>
          <a:custGeom>
            <a:avLst/>
            <a:gdLst/>
            <a:ahLst/>
            <a:cxnLst/>
            <a:rect l="l" t="t" r="r" b="b"/>
            <a:pathLst>
              <a:path w="7549907" h="4205927">
                <a:moveTo>
                  <a:pt x="0" y="0"/>
                </a:moveTo>
                <a:lnTo>
                  <a:pt x="7549907" y="0"/>
                </a:lnTo>
                <a:lnTo>
                  <a:pt x="7549907" y="4205927"/>
                </a:lnTo>
                <a:lnTo>
                  <a:pt x="0" y="4205927"/>
                </a:lnTo>
                <a:lnTo>
                  <a:pt x="0" y="0"/>
                </a:lnTo>
                <a:close/>
              </a:path>
            </a:pathLst>
          </a:custGeom>
          <a:blipFill>
            <a:blip r:embed="rId4"/>
            <a:stretch>
              <a:fillRect/>
            </a:stretch>
          </a:blipFill>
        </p:spPr>
      </p:sp>
      <p:sp>
        <p:nvSpPr>
          <p:cNvPr id="19" name="Freeform 19"/>
          <p:cNvSpPr/>
          <p:nvPr/>
        </p:nvSpPr>
        <p:spPr>
          <a:xfrm>
            <a:off x="1835684" y="5422252"/>
            <a:ext cx="7427686" cy="4205927"/>
          </a:xfrm>
          <a:custGeom>
            <a:avLst/>
            <a:gdLst/>
            <a:ahLst/>
            <a:cxnLst/>
            <a:rect l="l" t="t" r="r" b="b"/>
            <a:pathLst>
              <a:path w="7427686" h="4205927">
                <a:moveTo>
                  <a:pt x="0" y="0"/>
                </a:moveTo>
                <a:lnTo>
                  <a:pt x="7427686" y="0"/>
                </a:lnTo>
                <a:lnTo>
                  <a:pt x="7427686" y="4205927"/>
                </a:lnTo>
                <a:lnTo>
                  <a:pt x="0" y="4205927"/>
                </a:lnTo>
                <a:lnTo>
                  <a:pt x="0" y="0"/>
                </a:lnTo>
                <a:close/>
              </a:path>
            </a:pathLst>
          </a:custGeom>
          <a:blipFill>
            <a:blip r:embed="rId5"/>
            <a:stretch>
              <a:fillRect/>
            </a:stretch>
          </a:blipFill>
        </p:spPr>
      </p:sp>
      <p:sp>
        <p:nvSpPr>
          <p:cNvPr id="20" name="TextBox 20"/>
          <p:cNvSpPr txBox="1"/>
          <p:nvPr/>
        </p:nvSpPr>
        <p:spPr>
          <a:xfrm>
            <a:off x="3559591" y="667989"/>
            <a:ext cx="13561824" cy="1306207"/>
          </a:xfrm>
          <a:prstGeom prst="rect">
            <a:avLst/>
          </a:prstGeom>
        </p:spPr>
        <p:txBody>
          <a:bodyPr lIns="0" tIns="0" rIns="0" bIns="0" rtlCol="0" anchor="t">
            <a:spAutoFit/>
          </a:bodyPr>
          <a:lstStyle/>
          <a:p>
            <a:pPr algn="r">
              <a:lnSpc>
                <a:spcPts val="10134"/>
              </a:lnSpc>
              <a:spcBef>
                <a:spcPct val="0"/>
              </a:spcBef>
            </a:pPr>
            <a:r>
              <a:rPr lang="en-US" sz="7238">
                <a:solidFill>
                  <a:srgbClr val="D6801C"/>
                </a:solidFill>
                <a:latin typeface="Poppins Ultra-Bold"/>
              </a:rPr>
              <a:t>Dashboards Vs. Reports</a:t>
            </a:r>
          </a:p>
        </p:txBody>
      </p:sp>
      <p:sp>
        <p:nvSpPr>
          <p:cNvPr id="21" name="TextBox 21"/>
          <p:cNvSpPr txBox="1"/>
          <p:nvPr/>
        </p:nvSpPr>
        <p:spPr>
          <a:xfrm>
            <a:off x="7045361" y="2603157"/>
            <a:ext cx="4436017" cy="974074"/>
          </a:xfrm>
          <a:prstGeom prst="rect">
            <a:avLst/>
          </a:prstGeom>
        </p:spPr>
        <p:txBody>
          <a:bodyPr lIns="0" tIns="0" rIns="0" bIns="0" rtlCol="0" anchor="t">
            <a:spAutoFit/>
          </a:bodyPr>
          <a:lstStyle/>
          <a:p>
            <a:pPr algn="just">
              <a:lnSpc>
                <a:spcPts val="7637"/>
              </a:lnSpc>
              <a:spcBef>
                <a:spcPct val="0"/>
              </a:spcBef>
            </a:pPr>
            <a:r>
              <a:rPr lang="en-US" sz="5455">
                <a:solidFill>
                  <a:srgbClr val="FFFFFF"/>
                </a:solidFill>
                <a:latin typeface="Poppins Medium"/>
              </a:rPr>
              <a:t>Reports</a:t>
            </a:r>
          </a:p>
        </p:txBody>
      </p:sp>
      <p:sp>
        <p:nvSpPr>
          <p:cNvPr id="22" name="TextBox 22"/>
          <p:cNvSpPr txBox="1"/>
          <p:nvPr/>
        </p:nvSpPr>
        <p:spPr>
          <a:xfrm>
            <a:off x="7045361" y="4054222"/>
            <a:ext cx="9836996" cy="352000"/>
          </a:xfrm>
          <a:prstGeom prst="rect">
            <a:avLst/>
          </a:prstGeom>
        </p:spPr>
        <p:txBody>
          <a:bodyPr lIns="0" tIns="0" rIns="0" bIns="0" rtlCol="0" anchor="t">
            <a:spAutoFit/>
          </a:bodyPr>
          <a:lstStyle/>
          <a:p>
            <a:pPr>
              <a:lnSpc>
                <a:spcPts val="2750"/>
              </a:lnSpc>
              <a:spcBef>
                <a:spcPct val="0"/>
              </a:spcBef>
            </a:pPr>
            <a:r>
              <a:rPr lang="en-US" sz="1964">
                <a:solidFill>
                  <a:srgbClr val="000000"/>
                </a:solidFill>
                <a:latin typeface="Poppins"/>
              </a:rPr>
              <a:t>A report has a specific start and end time, ad hoc - for a specific purpose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68584" y="-2196684"/>
            <a:ext cx="14680367" cy="14680367"/>
            <a:chOff x="0" y="0"/>
            <a:chExt cx="837653" cy="837653"/>
          </a:xfrm>
        </p:grpSpPr>
        <p:sp>
          <p:nvSpPr>
            <p:cNvPr id="3" name="Freeform 3"/>
            <p:cNvSpPr/>
            <p:nvPr/>
          </p:nvSpPr>
          <p:spPr>
            <a:xfrm>
              <a:off x="0" y="0"/>
              <a:ext cx="837653" cy="837653"/>
            </a:xfrm>
            <a:custGeom>
              <a:avLst/>
              <a:gdLst/>
              <a:ahLst/>
              <a:cxnLst/>
              <a:rect l="l" t="t" r="r" b="b"/>
              <a:pathLst>
                <a:path w="837653" h="837653">
                  <a:moveTo>
                    <a:pt x="418826" y="0"/>
                  </a:moveTo>
                  <a:cubicBezTo>
                    <a:pt x="187515" y="0"/>
                    <a:pt x="0" y="187515"/>
                    <a:pt x="0" y="418826"/>
                  </a:cubicBezTo>
                  <a:cubicBezTo>
                    <a:pt x="0" y="650138"/>
                    <a:pt x="187515" y="837653"/>
                    <a:pt x="418826" y="837653"/>
                  </a:cubicBezTo>
                  <a:cubicBezTo>
                    <a:pt x="650138" y="837653"/>
                    <a:pt x="837653" y="650138"/>
                    <a:pt x="837653" y="418826"/>
                  </a:cubicBezTo>
                  <a:cubicBezTo>
                    <a:pt x="837653" y="187515"/>
                    <a:pt x="650138" y="0"/>
                    <a:pt x="418826" y="0"/>
                  </a:cubicBezTo>
                  <a:close/>
                </a:path>
              </a:pathLst>
            </a:custGeom>
            <a:solidFill>
              <a:srgbClr val="EDA711"/>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8927297" y="595294"/>
            <a:ext cx="8819054" cy="2333625"/>
          </a:xfrm>
          <a:prstGeom prst="rect">
            <a:avLst/>
          </a:prstGeom>
        </p:spPr>
        <p:txBody>
          <a:bodyPr lIns="0" tIns="0" rIns="0" bIns="0" rtlCol="0" anchor="t">
            <a:spAutoFit/>
          </a:bodyPr>
          <a:lstStyle/>
          <a:p>
            <a:pPr algn="r">
              <a:lnSpc>
                <a:spcPts val="8984"/>
              </a:lnSpc>
            </a:pPr>
            <a:r>
              <a:rPr lang="en-US" sz="7487">
                <a:solidFill>
                  <a:srgbClr val="D6801C"/>
                </a:solidFill>
                <a:latin typeface="Poppins Ultra-Bold"/>
              </a:rPr>
              <a:t>Tenets of a good dashboard</a:t>
            </a:r>
          </a:p>
        </p:txBody>
      </p:sp>
      <p:sp>
        <p:nvSpPr>
          <p:cNvPr id="11" name="TextBox 11"/>
          <p:cNvSpPr txBox="1"/>
          <p:nvPr/>
        </p:nvSpPr>
        <p:spPr>
          <a:xfrm>
            <a:off x="9144001" y="3103830"/>
            <a:ext cx="7772399" cy="6355330"/>
          </a:xfrm>
          <a:prstGeom prst="rect">
            <a:avLst/>
          </a:prstGeom>
        </p:spPr>
        <p:txBody>
          <a:bodyPr wrap="square" lIns="0" tIns="0" rIns="0" bIns="0" rtlCol="0" anchor="t">
            <a:spAutoFit/>
          </a:bodyPr>
          <a:lstStyle/>
          <a:p>
            <a:pPr marL="449713" lvl="1" indent="-224856">
              <a:lnSpc>
                <a:spcPts val="3936"/>
              </a:lnSpc>
              <a:buFont typeface="Arial"/>
              <a:buChar char="•"/>
            </a:pPr>
            <a:r>
              <a:rPr lang="en-US" sz="2400" dirty="0">
                <a:solidFill>
                  <a:srgbClr val="000000"/>
                </a:solidFill>
                <a:latin typeface="Poppins Medium"/>
              </a:rPr>
              <a:t>A good dashboard should be like a good joke - it should not need explanation. </a:t>
            </a:r>
          </a:p>
          <a:p>
            <a:pPr marL="899425" lvl="2" indent="-299808">
              <a:lnSpc>
                <a:spcPts val="3936"/>
              </a:lnSpc>
              <a:buFont typeface="Arial"/>
              <a:buChar char="⚬"/>
            </a:pPr>
            <a:r>
              <a:rPr lang="en-US" sz="2400" dirty="0">
                <a:solidFill>
                  <a:srgbClr val="000000"/>
                </a:solidFill>
                <a:latin typeface="Poppins Medium"/>
              </a:rPr>
              <a:t>Titles, subtitles, buttons with clear end-user instructions, color consistency</a:t>
            </a:r>
          </a:p>
          <a:p>
            <a:pPr marL="449713" lvl="1" indent="-224856">
              <a:lnSpc>
                <a:spcPts val="3936"/>
              </a:lnSpc>
              <a:buFont typeface="Arial"/>
              <a:buChar char="•"/>
            </a:pPr>
            <a:r>
              <a:rPr lang="en-US" sz="2400" dirty="0">
                <a:solidFill>
                  <a:srgbClr val="000000"/>
                </a:solidFill>
                <a:latin typeface="Poppins Medium"/>
              </a:rPr>
              <a:t>A good dashboard understands who the audience is.</a:t>
            </a:r>
          </a:p>
          <a:p>
            <a:pPr marL="899425" lvl="2" indent="-299808">
              <a:lnSpc>
                <a:spcPts val="3936"/>
              </a:lnSpc>
              <a:buFont typeface="Arial"/>
              <a:buChar char="⚬"/>
            </a:pPr>
            <a:r>
              <a:rPr lang="en-US" sz="2400" dirty="0">
                <a:solidFill>
                  <a:srgbClr val="000000"/>
                </a:solidFill>
                <a:latin typeface="Poppins Medium"/>
              </a:rPr>
              <a:t>What terminology do they use? What are they interested in? What is their data question?</a:t>
            </a:r>
          </a:p>
          <a:p>
            <a:pPr marL="449713" lvl="1" indent="-224856">
              <a:lnSpc>
                <a:spcPts val="3936"/>
              </a:lnSpc>
              <a:buFont typeface="Arial"/>
              <a:buChar char="•"/>
            </a:pPr>
            <a:r>
              <a:rPr lang="en-US" sz="2400" dirty="0">
                <a:solidFill>
                  <a:srgbClr val="000000"/>
                </a:solidFill>
                <a:latin typeface="Poppins Medium"/>
              </a:rPr>
              <a:t>A good dashboard provides unbiased insight into the relationship between two or more variables.</a:t>
            </a:r>
          </a:p>
          <a:p>
            <a:pPr algn="r">
              <a:lnSpc>
                <a:spcPts val="2916"/>
              </a:lnSpc>
              <a:spcBef>
                <a:spcPct val="0"/>
              </a:spcBef>
            </a:pPr>
            <a:endParaRPr lang="en-US" sz="2082" dirty="0">
              <a:solidFill>
                <a:srgbClr val="000000"/>
              </a:solidFill>
              <a:latin typeface="Poppins Medium"/>
            </a:endParaRPr>
          </a:p>
        </p:txBody>
      </p:sp>
      <p:pic>
        <p:nvPicPr>
          <p:cNvPr id="3074" name="Picture 2" descr="Fundraising thermometer 4400">
            <a:extLst>
              <a:ext uri="{FF2B5EF4-FFF2-40B4-BE49-F238E27FC236}">
                <a16:creationId xmlns:a16="http://schemas.microsoft.com/office/drawing/2014/main" id="{DB90BEE6-C242-E029-FB73-D9C0D68E9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956" y="677110"/>
            <a:ext cx="7315200" cy="87820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9665" y="2721954"/>
            <a:ext cx="7581538" cy="6330584"/>
          </a:xfrm>
          <a:custGeom>
            <a:avLst/>
            <a:gdLst/>
            <a:ahLst/>
            <a:cxnLst/>
            <a:rect l="l" t="t" r="r" b="b"/>
            <a:pathLst>
              <a:path w="7581538" h="6330584">
                <a:moveTo>
                  <a:pt x="0" y="0"/>
                </a:moveTo>
                <a:lnTo>
                  <a:pt x="7581538" y="0"/>
                </a:lnTo>
                <a:lnTo>
                  <a:pt x="7581538" y="6330584"/>
                </a:lnTo>
                <a:lnTo>
                  <a:pt x="0" y="6330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017553" y="2400925"/>
            <a:ext cx="1519312" cy="15193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6988624" y="6950727"/>
            <a:ext cx="923961" cy="915876"/>
          </a:xfrm>
          <a:custGeom>
            <a:avLst/>
            <a:gdLst/>
            <a:ahLst/>
            <a:cxnLst/>
            <a:rect l="l" t="t" r="r" b="b"/>
            <a:pathLst>
              <a:path w="923961" h="915876">
                <a:moveTo>
                  <a:pt x="0" y="0"/>
                </a:moveTo>
                <a:lnTo>
                  <a:pt x="923961" y="0"/>
                </a:lnTo>
                <a:lnTo>
                  <a:pt x="923961" y="915877"/>
                </a:lnTo>
                <a:lnTo>
                  <a:pt x="0" y="915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3134446">
            <a:off x="3582944" y="7638701"/>
            <a:ext cx="2837995" cy="2827675"/>
          </a:xfrm>
          <a:custGeom>
            <a:avLst/>
            <a:gdLst/>
            <a:ahLst/>
            <a:cxnLst/>
            <a:rect l="l" t="t" r="r" b="b"/>
            <a:pathLst>
              <a:path w="2837995" h="2827675">
                <a:moveTo>
                  <a:pt x="0" y="0"/>
                </a:moveTo>
                <a:lnTo>
                  <a:pt x="2837995" y="0"/>
                </a:lnTo>
                <a:lnTo>
                  <a:pt x="2837995" y="2827675"/>
                </a:lnTo>
                <a:lnTo>
                  <a:pt x="0" y="282767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a:off x="1933255" y="7020723"/>
            <a:ext cx="901029" cy="901029"/>
          </a:xfrm>
          <a:custGeom>
            <a:avLst/>
            <a:gdLst/>
            <a:ahLst/>
            <a:cxnLst/>
            <a:rect l="l" t="t" r="r" b="b"/>
            <a:pathLst>
              <a:path w="901029" h="901029">
                <a:moveTo>
                  <a:pt x="0" y="0"/>
                </a:moveTo>
                <a:lnTo>
                  <a:pt x="901029" y="0"/>
                </a:lnTo>
                <a:lnTo>
                  <a:pt x="901029" y="901029"/>
                </a:lnTo>
                <a:lnTo>
                  <a:pt x="0" y="9010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933255" y="5028423"/>
            <a:ext cx="880357" cy="880357"/>
          </a:xfrm>
          <a:custGeom>
            <a:avLst/>
            <a:gdLst/>
            <a:ahLst/>
            <a:cxnLst/>
            <a:rect l="l" t="t" r="r" b="b"/>
            <a:pathLst>
              <a:path w="880357" h="880357">
                <a:moveTo>
                  <a:pt x="0" y="0"/>
                </a:moveTo>
                <a:lnTo>
                  <a:pt x="880357" y="0"/>
                </a:lnTo>
                <a:lnTo>
                  <a:pt x="880357" y="880357"/>
                </a:lnTo>
                <a:lnTo>
                  <a:pt x="0" y="8803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3398911" y="3544025"/>
            <a:ext cx="882302" cy="882302"/>
          </a:xfrm>
          <a:custGeom>
            <a:avLst/>
            <a:gdLst/>
            <a:ahLst/>
            <a:cxnLst/>
            <a:rect l="l" t="t" r="r" b="b"/>
            <a:pathLst>
              <a:path w="882302" h="882302">
                <a:moveTo>
                  <a:pt x="0" y="0"/>
                </a:moveTo>
                <a:lnTo>
                  <a:pt x="882303" y="0"/>
                </a:lnTo>
                <a:lnTo>
                  <a:pt x="882303" y="882303"/>
                </a:lnTo>
                <a:lnTo>
                  <a:pt x="0" y="8823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5557339" y="3544025"/>
            <a:ext cx="882302" cy="882302"/>
          </a:xfrm>
          <a:custGeom>
            <a:avLst/>
            <a:gdLst/>
            <a:ahLst/>
            <a:cxnLst/>
            <a:rect l="l" t="t" r="r" b="b"/>
            <a:pathLst>
              <a:path w="882302" h="882302">
                <a:moveTo>
                  <a:pt x="0" y="0"/>
                </a:moveTo>
                <a:lnTo>
                  <a:pt x="882302" y="0"/>
                </a:lnTo>
                <a:lnTo>
                  <a:pt x="882302" y="882303"/>
                </a:lnTo>
                <a:lnTo>
                  <a:pt x="0" y="8823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6988624" y="5028423"/>
            <a:ext cx="858823" cy="858823"/>
          </a:xfrm>
          <a:custGeom>
            <a:avLst/>
            <a:gdLst/>
            <a:ahLst/>
            <a:cxnLst/>
            <a:rect l="l" t="t" r="r" b="b"/>
            <a:pathLst>
              <a:path w="858823" h="858823">
                <a:moveTo>
                  <a:pt x="0" y="0"/>
                </a:moveTo>
                <a:lnTo>
                  <a:pt x="858823" y="0"/>
                </a:lnTo>
                <a:lnTo>
                  <a:pt x="858823" y="858823"/>
                </a:lnTo>
                <a:lnTo>
                  <a:pt x="0" y="8588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10326695" y="2670838"/>
            <a:ext cx="901029" cy="901029"/>
          </a:xfrm>
          <a:custGeom>
            <a:avLst/>
            <a:gdLst/>
            <a:ahLst/>
            <a:cxnLst/>
            <a:rect l="l" t="t" r="r" b="b"/>
            <a:pathLst>
              <a:path w="901029" h="901029">
                <a:moveTo>
                  <a:pt x="0" y="0"/>
                </a:moveTo>
                <a:lnTo>
                  <a:pt x="901029" y="0"/>
                </a:lnTo>
                <a:lnTo>
                  <a:pt x="901029" y="901029"/>
                </a:lnTo>
                <a:lnTo>
                  <a:pt x="0" y="9010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4" name="Group 14"/>
          <p:cNvGrpSpPr/>
          <p:nvPr/>
        </p:nvGrpSpPr>
        <p:grpSpPr>
          <a:xfrm>
            <a:off x="10024825" y="5988823"/>
            <a:ext cx="1519312" cy="151931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017553" y="4236034"/>
            <a:ext cx="1519312" cy="151931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0337031" y="4514351"/>
            <a:ext cx="880357" cy="880357"/>
          </a:xfrm>
          <a:custGeom>
            <a:avLst/>
            <a:gdLst/>
            <a:ahLst/>
            <a:cxnLst/>
            <a:rect l="l" t="t" r="r" b="b"/>
            <a:pathLst>
              <a:path w="880357" h="880357">
                <a:moveTo>
                  <a:pt x="0" y="0"/>
                </a:moveTo>
                <a:lnTo>
                  <a:pt x="880357" y="0"/>
                </a:lnTo>
                <a:lnTo>
                  <a:pt x="880357" y="880357"/>
                </a:lnTo>
                <a:lnTo>
                  <a:pt x="0" y="8803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10345421" y="6307328"/>
            <a:ext cx="882302" cy="882302"/>
          </a:xfrm>
          <a:custGeom>
            <a:avLst/>
            <a:gdLst/>
            <a:ahLst/>
            <a:cxnLst/>
            <a:rect l="l" t="t" r="r" b="b"/>
            <a:pathLst>
              <a:path w="882302" h="882302">
                <a:moveTo>
                  <a:pt x="0" y="0"/>
                </a:moveTo>
                <a:lnTo>
                  <a:pt x="882303" y="0"/>
                </a:lnTo>
                <a:lnTo>
                  <a:pt x="882303" y="882302"/>
                </a:lnTo>
                <a:lnTo>
                  <a:pt x="0" y="882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2" name="Group 22"/>
          <p:cNvGrpSpPr/>
          <p:nvPr/>
        </p:nvGrpSpPr>
        <p:grpSpPr>
          <a:xfrm>
            <a:off x="10024825" y="7803410"/>
            <a:ext cx="1519312" cy="151931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0322501" y="8060585"/>
            <a:ext cx="923961" cy="915876"/>
          </a:xfrm>
          <a:custGeom>
            <a:avLst/>
            <a:gdLst/>
            <a:ahLst/>
            <a:cxnLst/>
            <a:rect l="l" t="t" r="r" b="b"/>
            <a:pathLst>
              <a:path w="923961" h="915876">
                <a:moveTo>
                  <a:pt x="0" y="0"/>
                </a:moveTo>
                <a:lnTo>
                  <a:pt x="923961" y="0"/>
                </a:lnTo>
                <a:lnTo>
                  <a:pt x="923961" y="915876"/>
                </a:lnTo>
                <a:lnTo>
                  <a:pt x="0" y="9158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3015259" y="734088"/>
            <a:ext cx="12257483" cy="952500"/>
          </a:xfrm>
          <a:prstGeom prst="rect">
            <a:avLst/>
          </a:prstGeom>
        </p:spPr>
        <p:txBody>
          <a:bodyPr lIns="0" tIns="0" rIns="0" bIns="0" rtlCol="0" anchor="t">
            <a:spAutoFit/>
          </a:bodyPr>
          <a:lstStyle/>
          <a:p>
            <a:pPr algn="ctr">
              <a:lnSpc>
                <a:spcPts val="7075"/>
              </a:lnSpc>
            </a:pPr>
            <a:r>
              <a:rPr lang="en-US" sz="5896" dirty="0">
                <a:solidFill>
                  <a:srgbClr val="D6801C"/>
                </a:solidFill>
                <a:latin typeface="Poppins Ultra-Bold"/>
              </a:rPr>
              <a:t>Dashboard Process is </a:t>
            </a:r>
            <a:r>
              <a:rPr lang="en-US" sz="5896" dirty="0">
                <a:solidFill>
                  <a:srgbClr val="1E6061"/>
                </a:solidFill>
                <a:latin typeface="Poppins Ultra-Bold"/>
              </a:rPr>
              <a:t>Iterative</a:t>
            </a:r>
          </a:p>
        </p:txBody>
      </p:sp>
      <p:sp>
        <p:nvSpPr>
          <p:cNvPr id="27" name="TextBox 27"/>
          <p:cNvSpPr txBox="1"/>
          <p:nvPr/>
        </p:nvSpPr>
        <p:spPr>
          <a:xfrm>
            <a:off x="11996424" y="3103299"/>
            <a:ext cx="5057597" cy="526298"/>
          </a:xfrm>
          <a:prstGeom prst="rect">
            <a:avLst/>
          </a:prstGeom>
        </p:spPr>
        <p:txBody>
          <a:bodyPr lIns="0" tIns="0" rIns="0" bIns="0" rtlCol="0" anchor="t">
            <a:spAutoFit/>
          </a:bodyPr>
          <a:lstStyle/>
          <a:p>
            <a:pPr>
              <a:lnSpc>
                <a:spcPts val="2144"/>
              </a:lnSpc>
              <a:spcBef>
                <a:spcPct val="0"/>
              </a:spcBef>
            </a:pPr>
            <a:r>
              <a:rPr lang="en-US" sz="1531" dirty="0">
                <a:solidFill>
                  <a:srgbClr val="292828"/>
                </a:solidFill>
                <a:latin typeface="Poppins Medium" panose="00000600000000000000" pitchFamily="2" charset="0"/>
                <a:cs typeface="Poppins Medium" panose="00000600000000000000" pitchFamily="2" charset="0"/>
              </a:rPr>
              <a:t>Meet with stakeholders to understand their pain points, concerns, and needs. </a:t>
            </a:r>
          </a:p>
        </p:txBody>
      </p:sp>
      <p:sp>
        <p:nvSpPr>
          <p:cNvPr id="30" name="TextBox 30"/>
          <p:cNvSpPr txBox="1"/>
          <p:nvPr/>
        </p:nvSpPr>
        <p:spPr>
          <a:xfrm>
            <a:off x="11996422" y="2670838"/>
            <a:ext cx="2864549" cy="339578"/>
          </a:xfrm>
          <a:prstGeom prst="rect">
            <a:avLst/>
          </a:prstGeom>
        </p:spPr>
        <p:txBody>
          <a:bodyPr lIns="0" tIns="0" rIns="0" bIns="0" rtlCol="0" anchor="t">
            <a:spAutoFit/>
          </a:bodyPr>
          <a:lstStyle/>
          <a:p>
            <a:pPr>
              <a:lnSpc>
                <a:spcPts val="2634"/>
              </a:lnSpc>
              <a:spcBef>
                <a:spcPct val="0"/>
              </a:spcBef>
            </a:pPr>
            <a:r>
              <a:rPr lang="en-US" sz="1881" dirty="0">
                <a:solidFill>
                  <a:srgbClr val="D6801C"/>
                </a:solidFill>
                <a:latin typeface="Poppins Ultra-Bold"/>
              </a:rPr>
              <a:t>Data Question</a:t>
            </a:r>
          </a:p>
        </p:txBody>
      </p:sp>
      <p:sp>
        <p:nvSpPr>
          <p:cNvPr id="31" name="TextBox 31"/>
          <p:cNvSpPr txBox="1"/>
          <p:nvPr/>
        </p:nvSpPr>
        <p:spPr>
          <a:xfrm>
            <a:off x="11996423" y="4514351"/>
            <a:ext cx="2864549" cy="339578"/>
          </a:xfrm>
          <a:prstGeom prst="rect">
            <a:avLst/>
          </a:prstGeom>
        </p:spPr>
        <p:txBody>
          <a:bodyPr lIns="0" tIns="0" rIns="0" bIns="0" rtlCol="0" anchor="t">
            <a:spAutoFit/>
          </a:bodyPr>
          <a:lstStyle/>
          <a:p>
            <a:pPr>
              <a:lnSpc>
                <a:spcPts val="2634"/>
              </a:lnSpc>
              <a:spcBef>
                <a:spcPct val="0"/>
              </a:spcBef>
            </a:pPr>
            <a:r>
              <a:rPr lang="en-US" sz="1881" dirty="0">
                <a:solidFill>
                  <a:srgbClr val="D6801C"/>
                </a:solidFill>
                <a:latin typeface="Poppins Ultra-Bold"/>
              </a:rPr>
              <a:t>Investigate</a:t>
            </a:r>
          </a:p>
        </p:txBody>
      </p:sp>
      <p:sp>
        <p:nvSpPr>
          <p:cNvPr id="32" name="TextBox 32"/>
          <p:cNvSpPr txBox="1"/>
          <p:nvPr/>
        </p:nvSpPr>
        <p:spPr>
          <a:xfrm>
            <a:off x="11996424" y="6307542"/>
            <a:ext cx="3109274" cy="339578"/>
          </a:xfrm>
          <a:prstGeom prst="rect">
            <a:avLst/>
          </a:prstGeom>
        </p:spPr>
        <p:txBody>
          <a:bodyPr lIns="0" tIns="0" rIns="0" bIns="0" rtlCol="0" anchor="t">
            <a:spAutoFit/>
          </a:bodyPr>
          <a:lstStyle/>
          <a:p>
            <a:pPr>
              <a:lnSpc>
                <a:spcPts val="2634"/>
              </a:lnSpc>
              <a:spcBef>
                <a:spcPct val="0"/>
              </a:spcBef>
            </a:pPr>
            <a:r>
              <a:rPr lang="en-US" sz="1881" dirty="0">
                <a:solidFill>
                  <a:srgbClr val="D6801C"/>
                </a:solidFill>
                <a:latin typeface="Poppins Ultra-Bold"/>
              </a:rPr>
              <a:t>Visualize</a:t>
            </a:r>
          </a:p>
        </p:txBody>
      </p:sp>
      <p:sp>
        <p:nvSpPr>
          <p:cNvPr id="33" name="TextBox 33"/>
          <p:cNvSpPr txBox="1"/>
          <p:nvPr/>
        </p:nvSpPr>
        <p:spPr>
          <a:xfrm>
            <a:off x="11996424" y="8060585"/>
            <a:ext cx="3109274" cy="339578"/>
          </a:xfrm>
          <a:prstGeom prst="rect">
            <a:avLst/>
          </a:prstGeom>
        </p:spPr>
        <p:txBody>
          <a:bodyPr lIns="0" tIns="0" rIns="0" bIns="0" rtlCol="0" anchor="t">
            <a:spAutoFit/>
          </a:bodyPr>
          <a:lstStyle/>
          <a:p>
            <a:pPr>
              <a:lnSpc>
                <a:spcPts val="2634"/>
              </a:lnSpc>
              <a:spcBef>
                <a:spcPct val="0"/>
              </a:spcBef>
            </a:pPr>
            <a:r>
              <a:rPr lang="en-US" sz="1881" dirty="0">
                <a:solidFill>
                  <a:srgbClr val="D6801C"/>
                </a:solidFill>
                <a:latin typeface="Poppins Ultra-Bold"/>
              </a:rPr>
              <a:t>Present</a:t>
            </a:r>
          </a:p>
        </p:txBody>
      </p:sp>
      <p:sp>
        <p:nvSpPr>
          <p:cNvPr id="36" name="TextBox 27">
            <a:extLst>
              <a:ext uri="{FF2B5EF4-FFF2-40B4-BE49-F238E27FC236}">
                <a16:creationId xmlns:a16="http://schemas.microsoft.com/office/drawing/2014/main" id="{979FF499-75F1-A761-0166-CBF3AF6F64FC}"/>
              </a:ext>
            </a:extLst>
          </p:cNvPr>
          <p:cNvSpPr txBox="1"/>
          <p:nvPr/>
        </p:nvSpPr>
        <p:spPr>
          <a:xfrm>
            <a:off x="11996424" y="4945082"/>
            <a:ext cx="5057597" cy="526298"/>
          </a:xfrm>
          <a:prstGeom prst="rect">
            <a:avLst/>
          </a:prstGeom>
        </p:spPr>
        <p:txBody>
          <a:bodyPr lIns="0" tIns="0" rIns="0" bIns="0" rtlCol="0" anchor="t">
            <a:spAutoFit/>
          </a:bodyPr>
          <a:lstStyle/>
          <a:p>
            <a:pPr>
              <a:lnSpc>
                <a:spcPts val="2144"/>
              </a:lnSpc>
              <a:spcBef>
                <a:spcPct val="0"/>
              </a:spcBef>
            </a:pPr>
            <a:r>
              <a:rPr lang="en-US" sz="1531" dirty="0">
                <a:solidFill>
                  <a:srgbClr val="292828"/>
                </a:solidFill>
                <a:latin typeface="Poppins Medium" panose="00000600000000000000" pitchFamily="2" charset="0"/>
                <a:cs typeface="Poppins Medium" panose="00000600000000000000" pitchFamily="2" charset="0"/>
              </a:rPr>
              <a:t>Find, extract, and transform the data. Explore the tables and relationships. </a:t>
            </a:r>
          </a:p>
        </p:txBody>
      </p:sp>
      <p:sp>
        <p:nvSpPr>
          <p:cNvPr id="37" name="TextBox 27">
            <a:extLst>
              <a:ext uri="{FF2B5EF4-FFF2-40B4-BE49-F238E27FC236}">
                <a16:creationId xmlns:a16="http://schemas.microsoft.com/office/drawing/2014/main" id="{66941C2F-816E-81A2-310D-8DA6F1BE44FA}"/>
              </a:ext>
            </a:extLst>
          </p:cNvPr>
          <p:cNvSpPr txBox="1"/>
          <p:nvPr/>
        </p:nvSpPr>
        <p:spPr>
          <a:xfrm>
            <a:off x="11996422" y="6735368"/>
            <a:ext cx="5057597" cy="1064907"/>
          </a:xfrm>
          <a:prstGeom prst="rect">
            <a:avLst/>
          </a:prstGeom>
        </p:spPr>
        <p:txBody>
          <a:bodyPr lIns="0" tIns="0" rIns="0" bIns="0" rtlCol="0" anchor="t">
            <a:spAutoFit/>
          </a:bodyPr>
          <a:lstStyle/>
          <a:p>
            <a:pPr>
              <a:lnSpc>
                <a:spcPts val="2144"/>
              </a:lnSpc>
              <a:spcBef>
                <a:spcPct val="0"/>
              </a:spcBef>
            </a:pPr>
            <a:r>
              <a:rPr lang="en-US" sz="1531" dirty="0">
                <a:solidFill>
                  <a:srgbClr val="292828"/>
                </a:solidFill>
                <a:latin typeface="Poppins Medium" panose="00000600000000000000" pitchFamily="2" charset="0"/>
                <a:cs typeface="Poppins Medium" panose="00000600000000000000" pitchFamily="2" charset="0"/>
              </a:rPr>
              <a:t>Exploratory analysis, draft findings. </a:t>
            </a:r>
          </a:p>
          <a:p>
            <a:pPr>
              <a:lnSpc>
                <a:spcPts val="2144"/>
              </a:lnSpc>
              <a:spcBef>
                <a:spcPct val="0"/>
              </a:spcBef>
            </a:pPr>
            <a:endParaRPr lang="en-US" sz="1531" dirty="0">
              <a:solidFill>
                <a:srgbClr val="292828"/>
              </a:solidFill>
              <a:latin typeface="Poppins Medium" panose="00000600000000000000" pitchFamily="2" charset="0"/>
              <a:cs typeface="Poppins Medium" panose="00000600000000000000" pitchFamily="2" charset="0"/>
            </a:endParaRPr>
          </a:p>
          <a:p>
            <a:pPr>
              <a:lnSpc>
                <a:spcPts val="2144"/>
              </a:lnSpc>
              <a:spcBef>
                <a:spcPct val="0"/>
              </a:spcBef>
            </a:pPr>
            <a:r>
              <a:rPr lang="en-US" sz="1531" dirty="0">
                <a:solidFill>
                  <a:srgbClr val="292828"/>
                </a:solidFill>
                <a:latin typeface="Poppins Medium" panose="00000600000000000000" pitchFamily="2" charset="0"/>
                <a:cs typeface="Poppins Medium" panose="00000600000000000000" pitchFamily="2" charset="0"/>
              </a:rPr>
              <a:t>Craft visuals to lead stakeholders towards data-driven decision making.</a:t>
            </a:r>
          </a:p>
        </p:txBody>
      </p:sp>
      <p:sp>
        <p:nvSpPr>
          <p:cNvPr id="38" name="TextBox 27">
            <a:extLst>
              <a:ext uri="{FF2B5EF4-FFF2-40B4-BE49-F238E27FC236}">
                <a16:creationId xmlns:a16="http://schemas.microsoft.com/office/drawing/2014/main" id="{E6C10ABC-12DB-9241-FF98-6278A4B70176}"/>
              </a:ext>
            </a:extLst>
          </p:cNvPr>
          <p:cNvSpPr txBox="1"/>
          <p:nvPr/>
        </p:nvSpPr>
        <p:spPr>
          <a:xfrm>
            <a:off x="11990457" y="8500324"/>
            <a:ext cx="5057597" cy="1334211"/>
          </a:xfrm>
          <a:prstGeom prst="rect">
            <a:avLst/>
          </a:prstGeom>
        </p:spPr>
        <p:txBody>
          <a:bodyPr lIns="0" tIns="0" rIns="0" bIns="0" rtlCol="0" anchor="t">
            <a:spAutoFit/>
          </a:bodyPr>
          <a:lstStyle/>
          <a:p>
            <a:pPr>
              <a:lnSpc>
                <a:spcPts val="2144"/>
              </a:lnSpc>
              <a:spcBef>
                <a:spcPct val="0"/>
              </a:spcBef>
            </a:pPr>
            <a:r>
              <a:rPr lang="en-US" sz="1531" dirty="0">
                <a:solidFill>
                  <a:srgbClr val="292828"/>
                </a:solidFill>
                <a:latin typeface="Poppins Medium" panose="00000600000000000000" pitchFamily="2" charset="0"/>
                <a:cs typeface="Poppins Medium" panose="00000600000000000000" pitchFamily="2" charset="0"/>
              </a:rPr>
              <a:t>Present your visuals to the stakeholders. Receive feedback and implement enhancements.</a:t>
            </a:r>
          </a:p>
          <a:p>
            <a:pPr>
              <a:lnSpc>
                <a:spcPts val="2144"/>
              </a:lnSpc>
              <a:spcBef>
                <a:spcPct val="0"/>
              </a:spcBef>
            </a:pPr>
            <a:endParaRPr lang="en-US" sz="1531" dirty="0">
              <a:solidFill>
                <a:srgbClr val="292828"/>
              </a:solidFill>
              <a:latin typeface="Poppins Medium" panose="00000600000000000000" pitchFamily="2" charset="0"/>
              <a:cs typeface="Poppins Medium" panose="00000600000000000000" pitchFamily="2" charset="0"/>
            </a:endParaRPr>
          </a:p>
          <a:p>
            <a:pPr>
              <a:lnSpc>
                <a:spcPts val="2144"/>
              </a:lnSpc>
              <a:spcBef>
                <a:spcPct val="0"/>
              </a:spcBef>
            </a:pPr>
            <a:r>
              <a:rPr lang="en-US" sz="1531" dirty="0">
                <a:solidFill>
                  <a:srgbClr val="292828"/>
                </a:solidFill>
                <a:latin typeface="Poppins Medium" panose="00000600000000000000" pitchFamily="2" charset="0"/>
                <a:cs typeface="Poppins Medium" panose="00000600000000000000" pitchFamily="2" charset="0"/>
              </a:rPr>
              <a:t>Encourage discussions about the data and foster data-driven decision making.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2023" y="3683466"/>
            <a:ext cx="6724105" cy="4463125"/>
          </a:xfrm>
          <a:custGeom>
            <a:avLst/>
            <a:gdLst/>
            <a:ahLst/>
            <a:cxnLst/>
            <a:rect l="l" t="t" r="r" b="b"/>
            <a:pathLst>
              <a:path w="6724105" h="4463125">
                <a:moveTo>
                  <a:pt x="0" y="0"/>
                </a:moveTo>
                <a:lnTo>
                  <a:pt x="6724105" y="0"/>
                </a:lnTo>
                <a:lnTo>
                  <a:pt x="6724105" y="4463124"/>
                </a:lnTo>
                <a:lnTo>
                  <a:pt x="0" y="4463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09542" y="5763525"/>
            <a:ext cx="1326322" cy="1348230"/>
          </a:xfrm>
          <a:custGeom>
            <a:avLst/>
            <a:gdLst/>
            <a:ahLst/>
            <a:cxnLst/>
            <a:rect l="l" t="t" r="r" b="b"/>
            <a:pathLst>
              <a:path w="1326322" h="1348230">
                <a:moveTo>
                  <a:pt x="0" y="0"/>
                </a:moveTo>
                <a:lnTo>
                  <a:pt x="1326321" y="0"/>
                </a:lnTo>
                <a:lnTo>
                  <a:pt x="1326321" y="1348231"/>
                </a:lnTo>
                <a:lnTo>
                  <a:pt x="0" y="1348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851809" y="5763525"/>
            <a:ext cx="1204532" cy="1577129"/>
          </a:xfrm>
          <a:custGeom>
            <a:avLst/>
            <a:gdLst/>
            <a:ahLst/>
            <a:cxnLst/>
            <a:rect l="l" t="t" r="r" b="b"/>
            <a:pathLst>
              <a:path w="1204532" h="1577129">
                <a:moveTo>
                  <a:pt x="0" y="0"/>
                </a:moveTo>
                <a:lnTo>
                  <a:pt x="1204532" y="0"/>
                </a:lnTo>
                <a:lnTo>
                  <a:pt x="1204532" y="1577129"/>
                </a:lnTo>
                <a:lnTo>
                  <a:pt x="0" y="15771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170766" y="5903279"/>
            <a:ext cx="1306214" cy="1437375"/>
          </a:xfrm>
          <a:custGeom>
            <a:avLst/>
            <a:gdLst/>
            <a:ahLst/>
            <a:cxnLst/>
            <a:rect l="l" t="t" r="r" b="b"/>
            <a:pathLst>
              <a:path w="1306214" h="1437375">
                <a:moveTo>
                  <a:pt x="0" y="0"/>
                </a:moveTo>
                <a:lnTo>
                  <a:pt x="1306214" y="0"/>
                </a:lnTo>
                <a:lnTo>
                  <a:pt x="1306214" y="1437375"/>
                </a:lnTo>
                <a:lnTo>
                  <a:pt x="0" y="14373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477132" y="962025"/>
            <a:ext cx="11333736" cy="110745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Business Intelligence</a:t>
            </a:r>
          </a:p>
        </p:txBody>
      </p:sp>
      <p:sp>
        <p:nvSpPr>
          <p:cNvPr id="7" name="TextBox 7"/>
          <p:cNvSpPr txBox="1"/>
          <p:nvPr/>
        </p:nvSpPr>
        <p:spPr>
          <a:xfrm>
            <a:off x="8117605" y="3683466"/>
            <a:ext cx="8614350" cy="4422749"/>
          </a:xfrm>
          <a:prstGeom prst="rect">
            <a:avLst/>
          </a:prstGeom>
        </p:spPr>
        <p:txBody>
          <a:bodyPr lIns="0" tIns="0" rIns="0" bIns="0" rtlCol="0" anchor="t">
            <a:spAutoFit/>
          </a:bodyPr>
          <a:lstStyle/>
          <a:p>
            <a:pPr marL="685800" rtl="0">
              <a:spcBef>
                <a:spcPts val="0"/>
              </a:spcBef>
              <a:spcAft>
                <a:spcPts val="0"/>
              </a:spcAft>
            </a:pPr>
            <a:r>
              <a:rPr lang="en-US" sz="2400" b="0" i="0" u="none" strike="noStrike" dirty="0">
                <a:solidFill>
                  <a:srgbClr val="000000"/>
                </a:solidFill>
                <a:effectLst/>
                <a:latin typeface="Poppins Medium" panose="00000600000000000000" pitchFamily="2" charset="0"/>
                <a:cs typeface="Poppins Medium" panose="00000600000000000000" pitchFamily="2" charset="0"/>
              </a:rPr>
              <a:t>Business intelligence (BI) leverages software and services to transform data into actionable insights that inform an organization’s strategic and tactical business decisions. BI tools access and analyze data sets and present analytical findings in reports, summaries, dashboards, graphs, charts and maps to provide users with detailed intelligence about the state of the business.</a:t>
            </a:r>
            <a:endParaRPr lang="en-US" sz="2400" b="0" dirty="0">
              <a:effectLst/>
              <a:latin typeface="Poppins Medium" panose="00000600000000000000" pitchFamily="2" charset="0"/>
              <a:cs typeface="Poppins Medium" panose="00000600000000000000" pitchFamily="2" charset="0"/>
            </a:endParaRPr>
          </a:p>
          <a:p>
            <a:pPr marL="685800" rtl="0">
              <a:spcBef>
                <a:spcPts val="600"/>
              </a:spcBef>
              <a:spcAft>
                <a:spcPts val="0"/>
              </a:spcAft>
            </a:pPr>
            <a:br>
              <a:rPr lang="en-US" sz="2000" b="0" dirty="0">
                <a:effectLst/>
                <a:latin typeface="Poppins" panose="00000500000000000000" pitchFamily="2" charset="0"/>
                <a:cs typeface="Poppins" panose="00000500000000000000" pitchFamily="2" charset="0"/>
              </a:rPr>
            </a:br>
            <a:r>
              <a:rPr lang="en-US" sz="1600" b="0" i="0" u="none" strike="noStrike" dirty="0">
                <a:solidFill>
                  <a:srgbClr val="000000"/>
                </a:solidFill>
                <a:effectLst/>
                <a:latin typeface="Poppins" panose="00000500000000000000" pitchFamily="2" charset="0"/>
                <a:cs typeface="Poppins" panose="00000500000000000000" pitchFamily="2" charset="0"/>
              </a:rPr>
              <a:t>  Source: </a:t>
            </a:r>
            <a:r>
              <a:rPr lang="en-US" sz="1600" b="0" i="0" u="sng" strike="noStrike" dirty="0">
                <a:solidFill>
                  <a:srgbClr val="000000"/>
                </a:solidFill>
                <a:effectLst/>
                <a:latin typeface="Poppins" panose="00000500000000000000" pitchFamily="2" charset="0"/>
                <a:cs typeface="Poppins" panose="00000500000000000000" pitchFamily="2" charset="0"/>
                <a:hlinkClick r:id="rId10"/>
              </a:rPr>
              <a:t>https://www.cio.com/article/2439504/business-intelligence-definition-and-solutions.html</a:t>
            </a:r>
            <a:endParaRPr lang="en-US" sz="1600" b="0" dirty="0">
              <a:effectLst/>
              <a:latin typeface="Poppins" panose="00000500000000000000" pitchFamily="2" charset="0"/>
              <a:cs typeface="Poppins" panose="00000500000000000000" pitchFamily="2" charset="0"/>
            </a:endParaRPr>
          </a:p>
          <a:p>
            <a:br>
              <a:rPr lang="en-US" sz="2000" dirty="0"/>
            </a:br>
            <a:endParaRPr lang="en-US" sz="1840" dirty="0">
              <a:solidFill>
                <a:srgbClr val="000000"/>
              </a:solidFill>
              <a:latin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90DED-D63F-1C2D-F4CF-BFB7049A5317}"/>
              </a:ext>
            </a:extLst>
          </p:cNvPr>
          <p:cNvSpPr txBox="1"/>
          <p:nvPr/>
        </p:nvSpPr>
        <p:spPr>
          <a:xfrm>
            <a:off x="2286000" y="2400300"/>
            <a:ext cx="4267200" cy="1077218"/>
          </a:xfrm>
          <a:prstGeom prst="rect">
            <a:avLst/>
          </a:prstGeom>
          <a:noFill/>
        </p:spPr>
        <p:txBody>
          <a:bodyPr wrap="square">
            <a:spAutoFit/>
          </a:bodyPr>
          <a:lstStyle/>
          <a:p>
            <a:pPr rtl="0">
              <a:spcBef>
                <a:spcPts val="0"/>
              </a:spcBef>
              <a:spcAft>
                <a:spcPts val="0"/>
              </a:spcAft>
            </a:pPr>
            <a:r>
              <a:rPr lang="en-US" sz="2800" b="0" i="0" u="sng" strike="noStrike" dirty="0">
                <a:solidFill>
                  <a:srgbClr val="000000"/>
                </a:solidFill>
                <a:effectLst/>
                <a:latin typeface="Poppins" panose="00000500000000000000" pitchFamily="2" charset="0"/>
                <a:cs typeface="Poppins" panose="00000500000000000000" pitchFamily="2" charset="0"/>
                <a:hlinkClick r:id="rId2"/>
              </a:rPr>
              <a:t>Data Stories Gallery</a:t>
            </a:r>
            <a:endParaRPr lang="en-US" sz="2800" b="0" dirty="0">
              <a:effectLst/>
              <a:latin typeface="Poppins" panose="00000500000000000000" pitchFamily="2" charset="0"/>
              <a:cs typeface="Poppins" panose="00000500000000000000" pitchFamily="2" charset="0"/>
            </a:endParaRPr>
          </a:p>
          <a:p>
            <a:br>
              <a:rPr lang="en-US" dirty="0"/>
            </a:br>
            <a:endParaRPr lang="en-US" dirty="0"/>
          </a:p>
        </p:txBody>
      </p:sp>
      <p:sp>
        <p:nvSpPr>
          <p:cNvPr id="4" name="TextBox 6">
            <a:extLst>
              <a:ext uri="{FF2B5EF4-FFF2-40B4-BE49-F238E27FC236}">
                <a16:creationId xmlns:a16="http://schemas.microsoft.com/office/drawing/2014/main" id="{0886E7F0-A187-DFD4-C6B6-EFF8D84F5836}"/>
              </a:ext>
            </a:extLst>
          </p:cNvPr>
          <p:cNvSpPr txBox="1"/>
          <p:nvPr/>
        </p:nvSpPr>
        <p:spPr>
          <a:xfrm>
            <a:off x="3477132" y="962025"/>
            <a:ext cx="11333736" cy="1064394"/>
          </a:xfrm>
          <a:prstGeom prst="rect">
            <a:avLst/>
          </a:prstGeom>
        </p:spPr>
        <p:txBody>
          <a:bodyPr lIns="0" tIns="0" rIns="0" bIns="0" rtlCol="0" anchor="t">
            <a:spAutoFit/>
          </a:bodyPr>
          <a:lstStyle/>
          <a:p>
            <a:pPr algn="ctr">
              <a:lnSpc>
                <a:spcPts val="8336"/>
              </a:lnSpc>
            </a:pPr>
            <a:r>
              <a:rPr lang="en-US" sz="6947" dirty="0">
                <a:solidFill>
                  <a:srgbClr val="D6801C"/>
                </a:solidFill>
                <a:latin typeface="Poppins Ultra-Bold"/>
              </a:rPr>
              <a:t>Power BI Community</a:t>
            </a:r>
          </a:p>
        </p:txBody>
      </p:sp>
      <p:grpSp>
        <p:nvGrpSpPr>
          <p:cNvPr id="5" name="Group 2">
            <a:extLst>
              <a:ext uri="{FF2B5EF4-FFF2-40B4-BE49-F238E27FC236}">
                <a16:creationId xmlns:a16="http://schemas.microsoft.com/office/drawing/2014/main" id="{2DDE5F95-5174-F9CA-C157-D01D37FFA620}"/>
              </a:ext>
            </a:extLst>
          </p:cNvPr>
          <p:cNvGrpSpPr/>
          <p:nvPr/>
        </p:nvGrpSpPr>
        <p:grpSpPr>
          <a:xfrm>
            <a:off x="14728408" y="1817547"/>
            <a:ext cx="7119183" cy="7119183"/>
            <a:chOff x="0" y="0"/>
            <a:chExt cx="812800" cy="812800"/>
          </a:xfrm>
        </p:grpSpPr>
        <p:sp>
          <p:nvSpPr>
            <p:cNvPr id="6" name="Freeform 3">
              <a:extLst>
                <a:ext uri="{FF2B5EF4-FFF2-40B4-BE49-F238E27FC236}">
                  <a16:creationId xmlns:a16="http://schemas.microsoft.com/office/drawing/2014/main" id="{E285F34F-D461-E276-752D-41762E18BEFB}"/>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7" name="TextBox 4">
              <a:extLst>
                <a:ext uri="{FF2B5EF4-FFF2-40B4-BE49-F238E27FC236}">
                  <a16:creationId xmlns:a16="http://schemas.microsoft.com/office/drawing/2014/main" id="{F35A400D-4A8B-6F2B-B319-2BE80652552C}"/>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5">
            <a:extLst>
              <a:ext uri="{FF2B5EF4-FFF2-40B4-BE49-F238E27FC236}">
                <a16:creationId xmlns:a16="http://schemas.microsoft.com/office/drawing/2014/main" id="{B1886052-8DAC-FF4A-C571-8A76DDE7F059}"/>
              </a:ext>
            </a:extLst>
          </p:cNvPr>
          <p:cNvGrpSpPr/>
          <p:nvPr/>
        </p:nvGrpSpPr>
        <p:grpSpPr>
          <a:xfrm>
            <a:off x="16945923" y="984083"/>
            <a:ext cx="2684152" cy="2684152"/>
            <a:chOff x="0" y="0"/>
            <a:chExt cx="812800" cy="812800"/>
          </a:xfrm>
        </p:grpSpPr>
        <p:sp>
          <p:nvSpPr>
            <p:cNvPr id="9" name="Freeform 6">
              <a:extLst>
                <a:ext uri="{FF2B5EF4-FFF2-40B4-BE49-F238E27FC236}">
                  <a16:creationId xmlns:a16="http://schemas.microsoft.com/office/drawing/2014/main" id="{44A38DBD-96AC-E557-5CF6-A0344FCACFD7}"/>
                </a:ext>
              </a:extLst>
            </p:cNvPr>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10" name="TextBox 7">
              <a:extLst>
                <a:ext uri="{FF2B5EF4-FFF2-40B4-BE49-F238E27FC236}">
                  <a16:creationId xmlns:a16="http://schemas.microsoft.com/office/drawing/2014/main" id="{3CBEA3CA-3EB8-6362-AB59-38E522F487C3}"/>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pic>
        <p:nvPicPr>
          <p:cNvPr id="5122" name="Picture 2">
            <a:extLst>
              <a:ext uri="{FF2B5EF4-FFF2-40B4-BE49-F238E27FC236}">
                <a16:creationId xmlns:a16="http://schemas.microsoft.com/office/drawing/2014/main" id="{358B3C68-CEDF-5B53-91BF-6C5C3FF21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143912"/>
            <a:ext cx="6787775" cy="415145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E9E1068C-0EB9-C810-6986-6B7694D12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081" y="5862896"/>
            <a:ext cx="6124391" cy="40476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BE0F45B-6AE6-811F-0EB1-9A24F95CC1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7051" y="2400300"/>
            <a:ext cx="6547697" cy="43240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846ACC8-D2EC-FD92-6CF6-534EF5A87441}"/>
              </a:ext>
            </a:extLst>
          </p:cNvPr>
          <p:cNvSpPr txBox="1"/>
          <p:nvPr/>
        </p:nvSpPr>
        <p:spPr>
          <a:xfrm>
            <a:off x="5954855" y="1827540"/>
            <a:ext cx="10837332" cy="369332"/>
          </a:xfrm>
          <a:prstGeom prst="rect">
            <a:avLst/>
          </a:prstGeom>
          <a:noFill/>
        </p:spPr>
        <p:txBody>
          <a:bodyPr wrap="square">
            <a:spAutoFit/>
          </a:bodyPr>
          <a:lstStyle/>
          <a:p>
            <a:r>
              <a:rPr lang="en-US" dirty="0">
                <a:hlinkClick r:id="rId6"/>
              </a:rPr>
              <a:t>Microsoft Power BI Community - Microsoft Fabric Community</a:t>
            </a:r>
            <a:endParaRPr lang="en-US" dirty="0"/>
          </a:p>
        </p:txBody>
      </p:sp>
    </p:spTree>
    <p:extLst>
      <p:ext uri="{BB962C8B-B14F-4D97-AF65-F5344CB8AC3E}">
        <p14:creationId xmlns:p14="http://schemas.microsoft.com/office/powerpoint/2010/main" val="1252547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A74A95-E4DB-D780-3693-1E610711D74E}"/>
              </a:ext>
            </a:extLst>
          </p:cNvPr>
          <p:cNvSpPr txBox="1"/>
          <p:nvPr/>
        </p:nvSpPr>
        <p:spPr>
          <a:xfrm>
            <a:off x="2933700" y="5600700"/>
            <a:ext cx="12420600" cy="4452501"/>
          </a:xfrm>
          <a:prstGeom prst="rect">
            <a:avLst/>
          </a:prstGeom>
          <a:noFill/>
        </p:spPr>
        <p:txBody>
          <a:bodyPr wrap="square">
            <a:spAutoFit/>
          </a:bodyPr>
          <a:lstStyle/>
          <a:p>
            <a:pPr algn="ctr" rtl="0" fontAlgn="base">
              <a:spcBef>
                <a:spcPts val="0"/>
              </a:spcBef>
              <a:spcAft>
                <a:spcPts val="0"/>
              </a:spcAft>
            </a:pPr>
            <a:r>
              <a:rPr lang="en-US" sz="3200" b="0" i="0" u="none" strike="noStrike" dirty="0">
                <a:solidFill>
                  <a:srgbClr val="000000"/>
                </a:solidFill>
                <a:effectLst/>
                <a:latin typeface="Poppins" panose="00000500000000000000" pitchFamily="2" charset="0"/>
                <a:cs typeface="Poppins" panose="00000500000000000000" pitchFamily="2" charset="0"/>
              </a:rPr>
              <a:t>Human brain processes images 60,000x faster than text.</a:t>
            </a:r>
          </a:p>
          <a:p>
            <a:pPr marL="342900" algn="ctr" rtl="0">
              <a:spcBef>
                <a:spcPts val="400"/>
              </a:spcBef>
              <a:spcAft>
                <a:spcPts val="0"/>
              </a:spcAft>
            </a:pPr>
            <a:r>
              <a:rPr lang="en-US" sz="3200" b="0" i="0" u="none" strike="noStrike" dirty="0">
                <a:solidFill>
                  <a:srgbClr val="000000"/>
                </a:solidFill>
                <a:effectLst/>
                <a:latin typeface="Poppins" panose="00000500000000000000" pitchFamily="2" charset="0"/>
                <a:cs typeface="Poppins" panose="00000500000000000000" pitchFamily="2" charset="0"/>
              </a:rPr>
              <a:t>-Persuasion and the Role of Visual Presentation Support: The UM/3M Study, 1986</a:t>
            </a:r>
            <a:endParaRPr lang="en-US" sz="3200" b="0" dirty="0">
              <a:effectLst/>
              <a:latin typeface="Poppins" panose="00000500000000000000" pitchFamily="2" charset="0"/>
              <a:cs typeface="Poppins" panose="00000500000000000000" pitchFamily="2" charset="0"/>
            </a:endParaRPr>
          </a:p>
          <a:p>
            <a:pPr algn="ctr" rtl="0" fontAlgn="base">
              <a:spcBef>
                <a:spcPts val="800"/>
              </a:spcBef>
              <a:spcAft>
                <a:spcPts val="0"/>
              </a:spcAft>
            </a:pPr>
            <a:br>
              <a:rPr lang="en-US" sz="3200" b="0" dirty="0">
                <a:effectLst/>
                <a:latin typeface="Poppins" panose="00000500000000000000" pitchFamily="2" charset="0"/>
                <a:cs typeface="Poppins" panose="00000500000000000000" pitchFamily="2" charset="0"/>
              </a:rPr>
            </a:br>
            <a:r>
              <a:rPr lang="en-US" sz="3200" b="0" i="0" u="none" strike="noStrike" dirty="0">
                <a:solidFill>
                  <a:srgbClr val="000000"/>
                </a:solidFill>
                <a:effectLst/>
                <a:latin typeface="Poppins" panose="00000500000000000000" pitchFamily="2" charset="0"/>
                <a:cs typeface="Poppins" panose="00000500000000000000" pitchFamily="2" charset="0"/>
              </a:rPr>
              <a:t>90 percent of the information transmitted to the brain is visual.</a:t>
            </a:r>
          </a:p>
          <a:p>
            <a:pPr marL="1714500" algn="ctr" rtl="0">
              <a:spcBef>
                <a:spcPts val="400"/>
              </a:spcBef>
              <a:spcAft>
                <a:spcPts val="1200"/>
              </a:spcAft>
            </a:pPr>
            <a:r>
              <a:rPr lang="en-US" sz="3200" b="0" i="0" u="none" strike="noStrike" dirty="0">
                <a:solidFill>
                  <a:srgbClr val="002060"/>
                </a:solidFill>
                <a:effectLst/>
                <a:latin typeface="Poppins" panose="00000500000000000000" pitchFamily="2" charset="0"/>
                <a:cs typeface="Poppins" panose="00000500000000000000" pitchFamily="2" charset="0"/>
              </a:rPr>
              <a:t>-MIT News, January 16, 2014</a:t>
            </a:r>
            <a:endParaRPr lang="en-US" sz="3200" b="0" dirty="0">
              <a:effectLst/>
              <a:latin typeface="Poppins" panose="00000500000000000000" pitchFamily="2" charset="0"/>
              <a:cs typeface="Poppins" panose="00000500000000000000" pitchFamily="2" charset="0"/>
            </a:endParaRPr>
          </a:p>
          <a:p>
            <a:br>
              <a:rPr lang="en-US" dirty="0"/>
            </a:br>
            <a:endParaRPr lang="en-US" dirty="0"/>
          </a:p>
        </p:txBody>
      </p:sp>
      <p:pic>
        <p:nvPicPr>
          <p:cNvPr id="5" name="Graphic 4" descr="Run outline">
            <a:extLst>
              <a:ext uri="{FF2B5EF4-FFF2-40B4-BE49-F238E27FC236}">
                <a16:creationId xmlns:a16="http://schemas.microsoft.com/office/drawing/2014/main" id="{4499277D-FA0D-B760-5970-A1D011284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6700" y="1790700"/>
            <a:ext cx="2514600" cy="2514600"/>
          </a:xfrm>
          <a:prstGeom prst="rect">
            <a:avLst/>
          </a:prstGeom>
        </p:spPr>
      </p:pic>
      <p:pic>
        <p:nvPicPr>
          <p:cNvPr id="7" name="Graphic 6" descr="Head with gears with solid fill">
            <a:extLst>
              <a:ext uri="{FF2B5EF4-FFF2-40B4-BE49-F238E27FC236}">
                <a16:creationId xmlns:a16="http://schemas.microsoft.com/office/drawing/2014/main" id="{962A38A7-BB75-EA70-336B-E88A2BDA86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34800" y="1790700"/>
            <a:ext cx="2514600" cy="2514600"/>
          </a:xfrm>
          <a:prstGeom prst="rect">
            <a:avLst/>
          </a:prstGeom>
        </p:spPr>
      </p:pic>
      <p:pic>
        <p:nvPicPr>
          <p:cNvPr id="9" name="Graphic 8" descr="Image with solid fill">
            <a:extLst>
              <a:ext uri="{FF2B5EF4-FFF2-40B4-BE49-F238E27FC236}">
                <a16:creationId xmlns:a16="http://schemas.microsoft.com/office/drawing/2014/main" id="{6410DADA-B8C3-F546-0CED-887A581772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86200" y="1790700"/>
            <a:ext cx="2514600" cy="2514600"/>
          </a:xfrm>
          <a:prstGeom prst="rect">
            <a:avLst/>
          </a:prstGeom>
        </p:spPr>
      </p:pic>
      <p:grpSp>
        <p:nvGrpSpPr>
          <p:cNvPr id="10" name="Group 2">
            <a:extLst>
              <a:ext uri="{FF2B5EF4-FFF2-40B4-BE49-F238E27FC236}">
                <a16:creationId xmlns:a16="http://schemas.microsoft.com/office/drawing/2014/main" id="{8271E52F-88C8-1FE8-02B9-F64A8FDA986C}"/>
              </a:ext>
            </a:extLst>
          </p:cNvPr>
          <p:cNvGrpSpPr/>
          <p:nvPr/>
        </p:nvGrpSpPr>
        <p:grpSpPr>
          <a:xfrm>
            <a:off x="-3559591" y="1580478"/>
            <a:ext cx="7119183" cy="7119183"/>
            <a:chOff x="0" y="0"/>
            <a:chExt cx="812800" cy="812800"/>
          </a:xfrm>
        </p:grpSpPr>
        <p:sp>
          <p:nvSpPr>
            <p:cNvPr id="11" name="Freeform 3">
              <a:extLst>
                <a:ext uri="{FF2B5EF4-FFF2-40B4-BE49-F238E27FC236}">
                  <a16:creationId xmlns:a16="http://schemas.microsoft.com/office/drawing/2014/main" id="{42AA28EF-AA7D-8EFB-E4CC-A0D7ADA747EF}"/>
                </a:ext>
              </a:extLst>
            </p:cNvPr>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12" name="TextBox 4">
              <a:extLst>
                <a:ext uri="{FF2B5EF4-FFF2-40B4-BE49-F238E27FC236}">
                  <a16:creationId xmlns:a16="http://schemas.microsoft.com/office/drawing/2014/main" id="{632B9BE4-894A-3B2D-34F2-B179F61F49C7}"/>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5">
            <a:extLst>
              <a:ext uri="{FF2B5EF4-FFF2-40B4-BE49-F238E27FC236}">
                <a16:creationId xmlns:a16="http://schemas.microsoft.com/office/drawing/2014/main" id="{07AE22A5-9398-1D58-9461-C7C7CEBF7E79}"/>
              </a:ext>
            </a:extLst>
          </p:cNvPr>
          <p:cNvGrpSpPr/>
          <p:nvPr/>
        </p:nvGrpSpPr>
        <p:grpSpPr>
          <a:xfrm>
            <a:off x="-1342076" y="747014"/>
            <a:ext cx="2684152" cy="2684152"/>
            <a:chOff x="0" y="0"/>
            <a:chExt cx="812800" cy="812800"/>
          </a:xfrm>
        </p:grpSpPr>
        <p:sp>
          <p:nvSpPr>
            <p:cNvPr id="14" name="Freeform 6">
              <a:extLst>
                <a:ext uri="{FF2B5EF4-FFF2-40B4-BE49-F238E27FC236}">
                  <a16:creationId xmlns:a16="http://schemas.microsoft.com/office/drawing/2014/main" id="{D24C9372-937F-8698-4D0C-B3AF6C48643A}"/>
                </a:ext>
              </a:extLst>
            </p:cNvPr>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15" name="TextBox 7">
              <a:extLst>
                <a:ext uri="{FF2B5EF4-FFF2-40B4-BE49-F238E27FC236}">
                  <a16:creationId xmlns:a16="http://schemas.microsoft.com/office/drawing/2014/main" id="{2215DB22-0280-DEEF-E0E3-3043DCF64D47}"/>
                </a:ext>
              </a:extLst>
            </p:cNvPr>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pic>
        <p:nvPicPr>
          <p:cNvPr id="17" name="Graphic 16" descr="Chevron arrows outline">
            <a:extLst>
              <a:ext uri="{FF2B5EF4-FFF2-40B4-BE49-F238E27FC236}">
                <a16:creationId xmlns:a16="http://schemas.microsoft.com/office/drawing/2014/main" id="{873A9999-FBFF-C571-FA42-B5497D8EF9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57950" y="2590800"/>
            <a:ext cx="1371600" cy="914400"/>
          </a:xfrm>
          <a:prstGeom prst="rect">
            <a:avLst/>
          </a:prstGeom>
        </p:spPr>
      </p:pic>
      <p:pic>
        <p:nvPicPr>
          <p:cNvPr id="18" name="Graphic 17" descr="Chevron arrows outline">
            <a:extLst>
              <a:ext uri="{FF2B5EF4-FFF2-40B4-BE49-F238E27FC236}">
                <a16:creationId xmlns:a16="http://schemas.microsoft.com/office/drawing/2014/main" id="{7EE456F7-CBC4-C2C6-631A-5CA8D75F52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82250" y="2590800"/>
            <a:ext cx="1371600" cy="914400"/>
          </a:xfrm>
          <a:prstGeom prst="rect">
            <a:avLst/>
          </a:prstGeom>
        </p:spPr>
      </p:pic>
    </p:spTree>
    <p:extLst>
      <p:ext uri="{BB962C8B-B14F-4D97-AF65-F5344CB8AC3E}">
        <p14:creationId xmlns:p14="http://schemas.microsoft.com/office/powerpoint/2010/main" val="525823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912</Words>
  <Application>Microsoft Office PowerPoint</Application>
  <PresentationFormat>Custom</PresentationFormat>
  <Paragraphs>142</Paragraphs>
  <Slides>32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Poppins Semi-Bold</vt:lpstr>
      <vt:lpstr>Poppins Bold</vt:lpstr>
      <vt:lpstr>Poppins Ultra-Bold</vt:lpstr>
      <vt:lpstr>Poppins Medium</vt:lpstr>
      <vt:lpstr>Arial</vt:lpstr>
      <vt:lpstr>Calibri</vt:lpstr>
      <vt:lpstr>Quattrocento Sans</vt:lpstr>
      <vt:lpstr>Poppins Heavy</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And Development</dc:title>
  <dc:creator>Teets,ZoeNASAC</dc:creator>
  <cp:lastModifiedBy>Teets,ZoeNASAC</cp:lastModifiedBy>
  <cp:revision>7</cp:revision>
  <dcterms:created xsi:type="dcterms:W3CDTF">2006-08-16T00:00:00Z</dcterms:created>
  <dcterms:modified xsi:type="dcterms:W3CDTF">2024-02-20T18:12:32Z</dcterms:modified>
  <dc:identifier>DAFwxEdXUJM</dc:identifier>
</cp:coreProperties>
</file>